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72" r:id="rId8"/>
    <p:sldId id="273" r:id="rId9"/>
    <p:sldId id="270" r:id="rId10"/>
    <p:sldId id="274" r:id="rId11"/>
    <p:sldId id="275" r:id="rId12"/>
    <p:sldId id="276" r:id="rId13"/>
    <p:sldId id="277" r:id="rId14"/>
    <p:sldId id="278" r:id="rId15"/>
    <p:sldId id="279" r:id="rId16"/>
    <p:sldId id="280" r:id="rId17"/>
    <p:sldId id="281" r:id="rId18"/>
    <p:sldId id="282" r:id="rId19"/>
    <p:sldId id="283" r:id="rId20"/>
    <p:sldId id="299" r:id="rId21"/>
    <p:sldId id="284" r:id="rId22"/>
    <p:sldId id="301" r:id="rId23"/>
    <p:sldId id="285" r:id="rId24"/>
    <p:sldId id="286" r:id="rId25"/>
    <p:sldId id="287" r:id="rId26"/>
    <p:sldId id="300" r:id="rId27"/>
    <p:sldId id="261" r:id="rId28"/>
    <p:sldId id="262" r:id="rId29"/>
    <p:sldId id="288" r:id="rId30"/>
    <p:sldId id="290" r:id="rId31"/>
    <p:sldId id="291" r:id="rId32"/>
    <p:sldId id="293" r:id="rId33"/>
    <p:sldId id="264" r:id="rId34"/>
    <p:sldId id="294" r:id="rId35"/>
    <p:sldId id="263" r:id="rId36"/>
    <p:sldId id="295" r:id="rId37"/>
    <p:sldId id="296" r:id="rId38"/>
    <p:sldId id="297" r:id="rId39"/>
    <p:sldId id="298" r:id="rId40"/>
    <p:sldId id="265" r:id="rId41"/>
    <p:sldId id="267" r:id="rId42"/>
    <p:sldId id="268" r:id="rId43"/>
    <p:sldId id="269" r:id="rId44"/>
  </p:sldIdLst>
  <p:sldSz cx="18288000" cy="10287000"/>
  <p:notesSz cx="6858000" cy="9144000"/>
  <p:embeddedFontLst>
    <p:embeddedFont>
      <p:font typeface="Miriam" panose="020B0502050101010101" pitchFamily="34" charset="-79"/>
      <p:regular r:id="rId45"/>
    </p:embeddedFont>
    <p:embeddedFont>
      <p:font typeface="Open Sans Extra Bold" panose="020B0604020202020204" charset="0"/>
      <p:regular r:id="rId46"/>
    </p:embeddedFont>
    <p:embeddedFont>
      <p:font typeface="Poppins" panose="00000500000000000000" pitchFamily="2" charset="0"/>
      <p:regular r:id="rId47"/>
    </p:embeddedFont>
    <p:embeddedFont>
      <p:font typeface="Poppins Bold" panose="00000800000000000000"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5853B-6BA0-4597-B06A-17FF675DE558}" type="doc">
      <dgm:prSet loTypeId="urn:microsoft.com/office/officeart/2005/8/layout/process1" loCatId="process" qsTypeId="urn:microsoft.com/office/officeart/2005/8/quickstyle/simple1" qsCatId="simple" csTypeId="urn:microsoft.com/office/officeart/2005/8/colors/accent1_5" csCatId="accent1" phldr="1"/>
      <dgm:spPr/>
    </dgm:pt>
    <dgm:pt modelId="{7C89BB01-FBD3-45EE-8C42-0232B842E771}">
      <dgm:prSet phldrT="[Text]"/>
      <dgm:spPr/>
      <dgm:t>
        <a:bodyPr/>
        <a:lstStyle/>
        <a:p>
          <a:r>
            <a:rPr lang="en-US" dirty="0"/>
            <a:t>Data Base</a:t>
          </a:r>
          <a:endParaRPr lang="en-GB" dirty="0"/>
        </a:p>
      </dgm:t>
    </dgm:pt>
    <dgm:pt modelId="{7B9A74F0-FCF9-4F9C-B3F7-6DD6136B5FCC}" type="parTrans" cxnId="{487B479D-7AE0-4ABE-8CC5-6C8D01ED99CA}">
      <dgm:prSet/>
      <dgm:spPr/>
      <dgm:t>
        <a:bodyPr/>
        <a:lstStyle/>
        <a:p>
          <a:endParaRPr lang="en-GB"/>
        </a:p>
      </dgm:t>
    </dgm:pt>
    <dgm:pt modelId="{C01AD22F-2D1E-4EA1-9E93-A7DEF329FD26}" type="sibTrans" cxnId="{487B479D-7AE0-4ABE-8CC5-6C8D01ED99CA}">
      <dgm:prSet/>
      <dgm:spPr/>
      <dgm:t>
        <a:bodyPr/>
        <a:lstStyle/>
        <a:p>
          <a:endParaRPr lang="en-GB"/>
        </a:p>
      </dgm:t>
    </dgm:pt>
    <dgm:pt modelId="{844DE7F4-6261-424A-B26F-C899DD40EE62}">
      <dgm:prSet phldrT="[Text]"/>
      <dgm:spPr/>
      <dgm:t>
        <a:bodyPr/>
        <a:lstStyle/>
        <a:p>
          <a:r>
            <a:rPr lang="en-US" dirty="0"/>
            <a:t>Data Warehouse</a:t>
          </a:r>
          <a:endParaRPr lang="en-GB" dirty="0"/>
        </a:p>
      </dgm:t>
    </dgm:pt>
    <dgm:pt modelId="{E4790C03-D641-47CA-8123-CD19EA73D252}" type="parTrans" cxnId="{057E84C4-D859-40AB-A1E5-5D6476285C28}">
      <dgm:prSet/>
      <dgm:spPr/>
      <dgm:t>
        <a:bodyPr/>
        <a:lstStyle/>
        <a:p>
          <a:endParaRPr lang="en-GB"/>
        </a:p>
      </dgm:t>
    </dgm:pt>
    <dgm:pt modelId="{0022826F-E3B3-49A7-805F-5F28BF4497EB}" type="sibTrans" cxnId="{057E84C4-D859-40AB-A1E5-5D6476285C28}">
      <dgm:prSet/>
      <dgm:spPr/>
      <dgm:t>
        <a:bodyPr/>
        <a:lstStyle/>
        <a:p>
          <a:endParaRPr lang="en-GB"/>
        </a:p>
      </dgm:t>
    </dgm:pt>
    <dgm:pt modelId="{35D35CFD-B1BD-4502-AB71-51E5C161E003}">
      <dgm:prSet phldrT="[Text]"/>
      <dgm:spPr/>
      <dgm:t>
        <a:bodyPr/>
        <a:lstStyle/>
        <a:p>
          <a:r>
            <a:rPr lang="en-US" dirty="0"/>
            <a:t>Data Science</a:t>
          </a:r>
          <a:endParaRPr lang="en-GB" dirty="0"/>
        </a:p>
      </dgm:t>
    </dgm:pt>
    <dgm:pt modelId="{6EBF8C81-5DE1-4958-A872-029E0ADE4813}" type="parTrans" cxnId="{2BEE23A5-6974-4E5C-8DFA-7E84F9E58366}">
      <dgm:prSet/>
      <dgm:spPr/>
      <dgm:t>
        <a:bodyPr/>
        <a:lstStyle/>
        <a:p>
          <a:endParaRPr lang="en-GB"/>
        </a:p>
      </dgm:t>
    </dgm:pt>
    <dgm:pt modelId="{658DBFE6-CF59-4CDF-900C-6C8904C524A6}" type="sibTrans" cxnId="{2BEE23A5-6974-4E5C-8DFA-7E84F9E58366}">
      <dgm:prSet/>
      <dgm:spPr/>
      <dgm:t>
        <a:bodyPr/>
        <a:lstStyle/>
        <a:p>
          <a:endParaRPr lang="en-GB"/>
        </a:p>
      </dgm:t>
    </dgm:pt>
    <dgm:pt modelId="{8BD675C6-04C1-45BE-B55D-C1EB55F8E687}">
      <dgm:prSet phldrT="[Text]"/>
      <dgm:spPr/>
      <dgm:t>
        <a:bodyPr/>
        <a:lstStyle/>
        <a:p>
          <a:r>
            <a:rPr lang="en-US" dirty="0"/>
            <a:t>Deployment</a:t>
          </a:r>
          <a:endParaRPr lang="en-GB" dirty="0"/>
        </a:p>
      </dgm:t>
    </dgm:pt>
    <dgm:pt modelId="{F38F301D-94B0-422C-B7F6-5454C8C3DC9B}" type="parTrans" cxnId="{7E9342EF-7FAA-49FC-927D-519341C03D00}">
      <dgm:prSet/>
      <dgm:spPr/>
      <dgm:t>
        <a:bodyPr/>
        <a:lstStyle/>
        <a:p>
          <a:endParaRPr lang="en-GB"/>
        </a:p>
      </dgm:t>
    </dgm:pt>
    <dgm:pt modelId="{EA705A74-6A51-4885-BE3C-FE670FD86845}" type="sibTrans" cxnId="{7E9342EF-7FAA-49FC-927D-519341C03D00}">
      <dgm:prSet/>
      <dgm:spPr/>
      <dgm:t>
        <a:bodyPr/>
        <a:lstStyle/>
        <a:p>
          <a:endParaRPr lang="en-GB"/>
        </a:p>
      </dgm:t>
    </dgm:pt>
    <dgm:pt modelId="{A244823E-50DB-42EA-8A04-41CCBFDB8D3E}" type="pres">
      <dgm:prSet presAssocID="{CCA5853B-6BA0-4597-B06A-17FF675DE558}" presName="Name0" presStyleCnt="0">
        <dgm:presLayoutVars>
          <dgm:dir/>
          <dgm:resizeHandles val="exact"/>
        </dgm:presLayoutVars>
      </dgm:prSet>
      <dgm:spPr/>
    </dgm:pt>
    <dgm:pt modelId="{F3327E23-0B43-4FD5-BC15-A1ACD377C266}" type="pres">
      <dgm:prSet presAssocID="{7C89BB01-FBD3-45EE-8C42-0232B842E771}" presName="node" presStyleLbl="node1" presStyleIdx="0" presStyleCnt="4">
        <dgm:presLayoutVars>
          <dgm:bulletEnabled val="1"/>
        </dgm:presLayoutVars>
      </dgm:prSet>
      <dgm:spPr/>
    </dgm:pt>
    <dgm:pt modelId="{D56F36BD-E427-419E-A9F4-194F085CA7BD}" type="pres">
      <dgm:prSet presAssocID="{C01AD22F-2D1E-4EA1-9E93-A7DEF329FD26}" presName="sibTrans" presStyleLbl="sibTrans2D1" presStyleIdx="0" presStyleCnt="3"/>
      <dgm:spPr/>
    </dgm:pt>
    <dgm:pt modelId="{A36B4221-88E6-4816-8A50-1292A7263142}" type="pres">
      <dgm:prSet presAssocID="{C01AD22F-2D1E-4EA1-9E93-A7DEF329FD26}" presName="connectorText" presStyleLbl="sibTrans2D1" presStyleIdx="0" presStyleCnt="3"/>
      <dgm:spPr/>
    </dgm:pt>
    <dgm:pt modelId="{17BD505B-2B0E-495F-A416-B2B94E91E1A4}" type="pres">
      <dgm:prSet presAssocID="{844DE7F4-6261-424A-B26F-C899DD40EE62}" presName="node" presStyleLbl="node1" presStyleIdx="1" presStyleCnt="4">
        <dgm:presLayoutVars>
          <dgm:bulletEnabled val="1"/>
        </dgm:presLayoutVars>
      </dgm:prSet>
      <dgm:spPr/>
    </dgm:pt>
    <dgm:pt modelId="{747052B0-CE6D-4647-8160-4D255D8692BB}" type="pres">
      <dgm:prSet presAssocID="{0022826F-E3B3-49A7-805F-5F28BF4497EB}" presName="sibTrans" presStyleLbl="sibTrans2D1" presStyleIdx="1" presStyleCnt="3"/>
      <dgm:spPr/>
    </dgm:pt>
    <dgm:pt modelId="{277E8C43-314E-4B2F-A9E3-750F4AFED3CF}" type="pres">
      <dgm:prSet presAssocID="{0022826F-E3B3-49A7-805F-5F28BF4497EB}" presName="connectorText" presStyleLbl="sibTrans2D1" presStyleIdx="1" presStyleCnt="3"/>
      <dgm:spPr/>
    </dgm:pt>
    <dgm:pt modelId="{E73CBAD5-32CE-4F4A-8F12-BCDAC9F88139}" type="pres">
      <dgm:prSet presAssocID="{35D35CFD-B1BD-4502-AB71-51E5C161E003}" presName="node" presStyleLbl="node1" presStyleIdx="2" presStyleCnt="4">
        <dgm:presLayoutVars>
          <dgm:bulletEnabled val="1"/>
        </dgm:presLayoutVars>
      </dgm:prSet>
      <dgm:spPr/>
    </dgm:pt>
    <dgm:pt modelId="{147F9FCB-182B-476F-9179-BF261B9F1A65}" type="pres">
      <dgm:prSet presAssocID="{658DBFE6-CF59-4CDF-900C-6C8904C524A6}" presName="sibTrans" presStyleLbl="sibTrans2D1" presStyleIdx="2" presStyleCnt="3"/>
      <dgm:spPr/>
    </dgm:pt>
    <dgm:pt modelId="{30DC98DA-F51D-4658-86B1-199FD9C7FCCA}" type="pres">
      <dgm:prSet presAssocID="{658DBFE6-CF59-4CDF-900C-6C8904C524A6}" presName="connectorText" presStyleLbl="sibTrans2D1" presStyleIdx="2" presStyleCnt="3"/>
      <dgm:spPr/>
    </dgm:pt>
    <dgm:pt modelId="{29D43FE7-02B0-4E40-9320-0514299935E6}" type="pres">
      <dgm:prSet presAssocID="{8BD675C6-04C1-45BE-B55D-C1EB55F8E687}" presName="node" presStyleLbl="node1" presStyleIdx="3" presStyleCnt="4">
        <dgm:presLayoutVars>
          <dgm:bulletEnabled val="1"/>
        </dgm:presLayoutVars>
      </dgm:prSet>
      <dgm:spPr/>
    </dgm:pt>
  </dgm:ptLst>
  <dgm:cxnLst>
    <dgm:cxn modelId="{400AF90F-CCA8-42D8-AABC-3D223AB1DBA6}" type="presOf" srcId="{7C89BB01-FBD3-45EE-8C42-0232B842E771}" destId="{F3327E23-0B43-4FD5-BC15-A1ACD377C266}" srcOrd="0" destOrd="0" presId="urn:microsoft.com/office/officeart/2005/8/layout/process1"/>
    <dgm:cxn modelId="{EBDADD14-B5D3-4A51-8B69-ED249D568569}" type="presOf" srcId="{35D35CFD-B1BD-4502-AB71-51E5C161E003}" destId="{E73CBAD5-32CE-4F4A-8F12-BCDAC9F88139}" srcOrd="0" destOrd="0" presId="urn:microsoft.com/office/officeart/2005/8/layout/process1"/>
    <dgm:cxn modelId="{E9C17820-99EA-4EC7-93CA-08948BCE2AA3}" type="presOf" srcId="{CCA5853B-6BA0-4597-B06A-17FF675DE558}" destId="{A244823E-50DB-42EA-8A04-41CCBFDB8D3E}" srcOrd="0" destOrd="0" presId="urn:microsoft.com/office/officeart/2005/8/layout/process1"/>
    <dgm:cxn modelId="{227F7344-F5FD-432E-BDEA-9D71FFBD3756}" type="presOf" srcId="{0022826F-E3B3-49A7-805F-5F28BF4497EB}" destId="{747052B0-CE6D-4647-8160-4D255D8692BB}" srcOrd="0" destOrd="0" presId="urn:microsoft.com/office/officeart/2005/8/layout/process1"/>
    <dgm:cxn modelId="{6B11074C-63D9-4C89-B0CC-17797F5AC069}" type="presOf" srcId="{C01AD22F-2D1E-4EA1-9E93-A7DEF329FD26}" destId="{D56F36BD-E427-419E-A9F4-194F085CA7BD}" srcOrd="0" destOrd="0" presId="urn:microsoft.com/office/officeart/2005/8/layout/process1"/>
    <dgm:cxn modelId="{4FEDAF51-3165-48C3-B25E-2BB7B07A724A}" type="presOf" srcId="{658DBFE6-CF59-4CDF-900C-6C8904C524A6}" destId="{147F9FCB-182B-476F-9179-BF261B9F1A65}" srcOrd="0" destOrd="0" presId="urn:microsoft.com/office/officeart/2005/8/layout/process1"/>
    <dgm:cxn modelId="{684C3852-B764-4ACD-9BDB-FD25AFF4A000}" type="presOf" srcId="{658DBFE6-CF59-4CDF-900C-6C8904C524A6}" destId="{30DC98DA-F51D-4658-86B1-199FD9C7FCCA}" srcOrd="1" destOrd="0" presId="urn:microsoft.com/office/officeart/2005/8/layout/process1"/>
    <dgm:cxn modelId="{8536A453-C8B8-4C9C-BFCC-03D247CFD074}" type="presOf" srcId="{844DE7F4-6261-424A-B26F-C899DD40EE62}" destId="{17BD505B-2B0E-495F-A416-B2B94E91E1A4}" srcOrd="0" destOrd="0" presId="urn:microsoft.com/office/officeart/2005/8/layout/process1"/>
    <dgm:cxn modelId="{487B479D-7AE0-4ABE-8CC5-6C8D01ED99CA}" srcId="{CCA5853B-6BA0-4597-B06A-17FF675DE558}" destId="{7C89BB01-FBD3-45EE-8C42-0232B842E771}" srcOrd="0" destOrd="0" parTransId="{7B9A74F0-FCF9-4F9C-B3F7-6DD6136B5FCC}" sibTransId="{C01AD22F-2D1E-4EA1-9E93-A7DEF329FD26}"/>
    <dgm:cxn modelId="{2BEE23A5-6974-4E5C-8DFA-7E84F9E58366}" srcId="{CCA5853B-6BA0-4597-B06A-17FF675DE558}" destId="{35D35CFD-B1BD-4502-AB71-51E5C161E003}" srcOrd="2" destOrd="0" parTransId="{6EBF8C81-5DE1-4958-A872-029E0ADE4813}" sibTransId="{658DBFE6-CF59-4CDF-900C-6C8904C524A6}"/>
    <dgm:cxn modelId="{A531FEA6-F936-40B9-AA44-AC7C0191584A}" type="presOf" srcId="{C01AD22F-2D1E-4EA1-9E93-A7DEF329FD26}" destId="{A36B4221-88E6-4816-8A50-1292A7263142}" srcOrd="1" destOrd="0" presId="urn:microsoft.com/office/officeart/2005/8/layout/process1"/>
    <dgm:cxn modelId="{057E84C4-D859-40AB-A1E5-5D6476285C28}" srcId="{CCA5853B-6BA0-4597-B06A-17FF675DE558}" destId="{844DE7F4-6261-424A-B26F-C899DD40EE62}" srcOrd="1" destOrd="0" parTransId="{E4790C03-D641-47CA-8123-CD19EA73D252}" sibTransId="{0022826F-E3B3-49A7-805F-5F28BF4497EB}"/>
    <dgm:cxn modelId="{8CDD8FCE-0118-4A84-BF07-55E61C91FFBD}" type="presOf" srcId="{8BD675C6-04C1-45BE-B55D-C1EB55F8E687}" destId="{29D43FE7-02B0-4E40-9320-0514299935E6}" srcOrd="0" destOrd="0" presId="urn:microsoft.com/office/officeart/2005/8/layout/process1"/>
    <dgm:cxn modelId="{7E9342EF-7FAA-49FC-927D-519341C03D00}" srcId="{CCA5853B-6BA0-4597-B06A-17FF675DE558}" destId="{8BD675C6-04C1-45BE-B55D-C1EB55F8E687}" srcOrd="3" destOrd="0" parTransId="{F38F301D-94B0-422C-B7F6-5454C8C3DC9B}" sibTransId="{EA705A74-6A51-4885-BE3C-FE670FD86845}"/>
    <dgm:cxn modelId="{C87EFBFA-7AF5-4AE9-9DE6-86DBE8B24626}" type="presOf" srcId="{0022826F-E3B3-49A7-805F-5F28BF4497EB}" destId="{277E8C43-314E-4B2F-A9E3-750F4AFED3CF}" srcOrd="1" destOrd="0" presId="urn:microsoft.com/office/officeart/2005/8/layout/process1"/>
    <dgm:cxn modelId="{777AC056-DBC8-4EB5-AF6C-062884DA5854}" type="presParOf" srcId="{A244823E-50DB-42EA-8A04-41CCBFDB8D3E}" destId="{F3327E23-0B43-4FD5-BC15-A1ACD377C266}" srcOrd="0" destOrd="0" presId="urn:microsoft.com/office/officeart/2005/8/layout/process1"/>
    <dgm:cxn modelId="{0B8317E5-37C6-448F-AD93-8E4B7BA1B317}" type="presParOf" srcId="{A244823E-50DB-42EA-8A04-41CCBFDB8D3E}" destId="{D56F36BD-E427-419E-A9F4-194F085CA7BD}" srcOrd="1" destOrd="0" presId="urn:microsoft.com/office/officeart/2005/8/layout/process1"/>
    <dgm:cxn modelId="{000A2C03-8F09-4A74-B57D-A215EDF5A07F}" type="presParOf" srcId="{D56F36BD-E427-419E-A9F4-194F085CA7BD}" destId="{A36B4221-88E6-4816-8A50-1292A7263142}" srcOrd="0" destOrd="0" presId="urn:microsoft.com/office/officeart/2005/8/layout/process1"/>
    <dgm:cxn modelId="{AAF690E5-1DB3-42E3-B627-CC43B5A8F358}" type="presParOf" srcId="{A244823E-50DB-42EA-8A04-41CCBFDB8D3E}" destId="{17BD505B-2B0E-495F-A416-B2B94E91E1A4}" srcOrd="2" destOrd="0" presId="urn:microsoft.com/office/officeart/2005/8/layout/process1"/>
    <dgm:cxn modelId="{14636AB7-756D-49B9-B039-BE9B5A7F80D2}" type="presParOf" srcId="{A244823E-50DB-42EA-8A04-41CCBFDB8D3E}" destId="{747052B0-CE6D-4647-8160-4D255D8692BB}" srcOrd="3" destOrd="0" presId="urn:microsoft.com/office/officeart/2005/8/layout/process1"/>
    <dgm:cxn modelId="{76D4DA88-2E7B-460C-B0ED-311324435AD4}" type="presParOf" srcId="{747052B0-CE6D-4647-8160-4D255D8692BB}" destId="{277E8C43-314E-4B2F-A9E3-750F4AFED3CF}" srcOrd="0" destOrd="0" presId="urn:microsoft.com/office/officeart/2005/8/layout/process1"/>
    <dgm:cxn modelId="{CE74B3A9-D5A7-4AC8-A29B-3D10A9595735}" type="presParOf" srcId="{A244823E-50DB-42EA-8A04-41CCBFDB8D3E}" destId="{E73CBAD5-32CE-4F4A-8F12-BCDAC9F88139}" srcOrd="4" destOrd="0" presId="urn:microsoft.com/office/officeart/2005/8/layout/process1"/>
    <dgm:cxn modelId="{191BC158-2808-40A0-A13C-8580CB936631}" type="presParOf" srcId="{A244823E-50DB-42EA-8A04-41CCBFDB8D3E}" destId="{147F9FCB-182B-476F-9179-BF261B9F1A65}" srcOrd="5" destOrd="0" presId="urn:microsoft.com/office/officeart/2005/8/layout/process1"/>
    <dgm:cxn modelId="{8C2240F7-2D87-4014-AF72-4E129DEA5B39}" type="presParOf" srcId="{147F9FCB-182B-476F-9179-BF261B9F1A65}" destId="{30DC98DA-F51D-4658-86B1-199FD9C7FCCA}" srcOrd="0" destOrd="0" presId="urn:microsoft.com/office/officeart/2005/8/layout/process1"/>
    <dgm:cxn modelId="{CEC30C5C-7EC0-44FF-A6B5-B0F9A09CBA12}" type="presParOf" srcId="{A244823E-50DB-42EA-8A04-41CCBFDB8D3E}" destId="{29D43FE7-02B0-4E40-9320-0514299935E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27E23-0B43-4FD5-BC15-A1ACD377C266}">
      <dsp:nvSpPr>
        <dsp:cNvPr id="0" name=""/>
        <dsp:cNvSpPr/>
      </dsp:nvSpPr>
      <dsp:spPr>
        <a:xfrm>
          <a:off x="3370" y="2085230"/>
          <a:ext cx="1473788" cy="884273"/>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Base</a:t>
          </a:r>
          <a:endParaRPr lang="en-GB" sz="2000" kern="1200" dirty="0"/>
        </a:p>
      </dsp:txBody>
      <dsp:txXfrm>
        <a:off x="29269" y="2111129"/>
        <a:ext cx="1421990" cy="832475"/>
      </dsp:txXfrm>
    </dsp:sp>
    <dsp:sp modelId="{D56F36BD-E427-419E-A9F4-194F085CA7BD}">
      <dsp:nvSpPr>
        <dsp:cNvPr id="0" name=""/>
        <dsp:cNvSpPr/>
      </dsp:nvSpPr>
      <dsp:spPr>
        <a:xfrm>
          <a:off x="1624538" y="2344617"/>
          <a:ext cx="312443" cy="365499"/>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1624538" y="2417717"/>
        <a:ext cx="218710" cy="219299"/>
      </dsp:txXfrm>
    </dsp:sp>
    <dsp:sp modelId="{17BD505B-2B0E-495F-A416-B2B94E91E1A4}">
      <dsp:nvSpPr>
        <dsp:cNvPr id="0" name=""/>
        <dsp:cNvSpPr/>
      </dsp:nvSpPr>
      <dsp:spPr>
        <a:xfrm>
          <a:off x="2066674" y="2085230"/>
          <a:ext cx="1473788" cy="884273"/>
        </a:xfrm>
        <a:prstGeom prst="roundRect">
          <a:avLst>
            <a:gd name="adj" fmla="val 10000"/>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Warehouse</a:t>
          </a:r>
          <a:endParaRPr lang="en-GB" sz="2000" kern="1200" dirty="0"/>
        </a:p>
      </dsp:txBody>
      <dsp:txXfrm>
        <a:off x="2092573" y="2111129"/>
        <a:ext cx="1421990" cy="832475"/>
      </dsp:txXfrm>
    </dsp:sp>
    <dsp:sp modelId="{747052B0-CE6D-4647-8160-4D255D8692BB}">
      <dsp:nvSpPr>
        <dsp:cNvPr id="0" name=""/>
        <dsp:cNvSpPr/>
      </dsp:nvSpPr>
      <dsp:spPr>
        <a:xfrm>
          <a:off x="3687842" y="2344617"/>
          <a:ext cx="312443" cy="365499"/>
        </a:xfrm>
        <a:prstGeom prst="rightArrow">
          <a:avLst>
            <a:gd name="adj1" fmla="val 60000"/>
            <a:gd name="adj2" fmla="val 50000"/>
          </a:avLst>
        </a:prstGeom>
        <a:solidFill>
          <a:schemeClr val="accent1">
            <a:shade val="90000"/>
            <a:hueOff val="187556"/>
            <a:satOff val="-3464"/>
            <a:lumOff val="1606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3687842" y="2417717"/>
        <a:ext cx="218710" cy="219299"/>
      </dsp:txXfrm>
    </dsp:sp>
    <dsp:sp modelId="{E73CBAD5-32CE-4F4A-8F12-BCDAC9F88139}">
      <dsp:nvSpPr>
        <dsp:cNvPr id="0" name=""/>
        <dsp:cNvSpPr/>
      </dsp:nvSpPr>
      <dsp:spPr>
        <a:xfrm>
          <a:off x="4129978" y="2085230"/>
          <a:ext cx="1473788" cy="884273"/>
        </a:xfrm>
        <a:prstGeom prst="roundRect">
          <a:avLst>
            <a:gd name="adj" fmla="val 10000"/>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Science</a:t>
          </a:r>
          <a:endParaRPr lang="en-GB" sz="2000" kern="1200" dirty="0"/>
        </a:p>
      </dsp:txBody>
      <dsp:txXfrm>
        <a:off x="4155877" y="2111129"/>
        <a:ext cx="1421990" cy="832475"/>
      </dsp:txXfrm>
    </dsp:sp>
    <dsp:sp modelId="{147F9FCB-182B-476F-9179-BF261B9F1A65}">
      <dsp:nvSpPr>
        <dsp:cNvPr id="0" name=""/>
        <dsp:cNvSpPr/>
      </dsp:nvSpPr>
      <dsp:spPr>
        <a:xfrm>
          <a:off x="5751146" y="2344617"/>
          <a:ext cx="312443" cy="365499"/>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5751146" y="2417717"/>
        <a:ext cx="218710" cy="219299"/>
      </dsp:txXfrm>
    </dsp:sp>
    <dsp:sp modelId="{29D43FE7-02B0-4E40-9320-0514299935E6}">
      <dsp:nvSpPr>
        <dsp:cNvPr id="0" name=""/>
        <dsp:cNvSpPr/>
      </dsp:nvSpPr>
      <dsp:spPr>
        <a:xfrm>
          <a:off x="6193282" y="2085230"/>
          <a:ext cx="1473788" cy="884273"/>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Deployment</a:t>
          </a:r>
          <a:endParaRPr lang="en-GB" sz="2000" kern="1200" dirty="0"/>
        </a:p>
      </dsp:txBody>
      <dsp:txXfrm>
        <a:off x="6219181" y="2111129"/>
        <a:ext cx="1421990" cy="8324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svg"/></Relationships>
</file>

<file path=ppt/slides/_rels/slide4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svg"/><Relationship Id="rId42" Type="http://schemas.openxmlformats.org/officeDocument/2006/relationships/image" Target="../media/image106.png"/><Relationship Id="rId47" Type="http://schemas.openxmlformats.org/officeDocument/2006/relationships/image" Target="../media/image111.svg"/><Relationship Id="rId63" Type="http://schemas.openxmlformats.org/officeDocument/2006/relationships/image" Target="../media/image125.svg"/><Relationship Id="rId68" Type="http://schemas.openxmlformats.org/officeDocument/2006/relationships/image" Target="../media/image130.png"/><Relationship Id="rId84" Type="http://schemas.openxmlformats.org/officeDocument/2006/relationships/image" Target="../media/image146.png"/><Relationship Id="rId89" Type="http://schemas.openxmlformats.org/officeDocument/2006/relationships/image" Target="../media/image151.svg"/><Relationship Id="rId16" Type="http://schemas.openxmlformats.org/officeDocument/2006/relationships/image" Target="../media/image38.png"/><Relationship Id="rId11" Type="http://schemas.openxmlformats.org/officeDocument/2006/relationships/image" Target="../media/image79.svg"/><Relationship Id="rId32" Type="http://schemas.openxmlformats.org/officeDocument/2006/relationships/image" Target="../media/image98.png"/><Relationship Id="rId37" Type="http://schemas.openxmlformats.org/officeDocument/2006/relationships/image" Target="../media/image101.svg"/><Relationship Id="rId53" Type="http://schemas.openxmlformats.org/officeDocument/2006/relationships/image" Target="../media/image115.svg"/><Relationship Id="rId58" Type="http://schemas.openxmlformats.org/officeDocument/2006/relationships/image" Target="../media/image120.png"/><Relationship Id="rId74" Type="http://schemas.openxmlformats.org/officeDocument/2006/relationships/image" Target="../media/image136.png"/><Relationship Id="rId79" Type="http://schemas.openxmlformats.org/officeDocument/2006/relationships/image" Target="../media/image141.svg"/><Relationship Id="rId5" Type="http://schemas.openxmlformats.org/officeDocument/2006/relationships/image" Target="../media/image73.svg"/><Relationship Id="rId90" Type="http://schemas.openxmlformats.org/officeDocument/2006/relationships/image" Target="../media/image152.png"/><Relationship Id="rId95" Type="http://schemas.openxmlformats.org/officeDocument/2006/relationships/image" Target="../media/image157.svg"/><Relationship Id="rId22" Type="http://schemas.openxmlformats.org/officeDocument/2006/relationships/image" Target="../media/image88.png"/><Relationship Id="rId27" Type="http://schemas.openxmlformats.org/officeDocument/2006/relationships/image" Target="../media/image93.svg"/><Relationship Id="rId43" Type="http://schemas.openxmlformats.org/officeDocument/2006/relationships/image" Target="../media/image107.svg"/><Relationship Id="rId48" Type="http://schemas.openxmlformats.org/officeDocument/2006/relationships/image" Target="../media/image112.png"/><Relationship Id="rId64" Type="http://schemas.openxmlformats.org/officeDocument/2006/relationships/image" Target="../media/image126.png"/><Relationship Id="rId69" Type="http://schemas.openxmlformats.org/officeDocument/2006/relationships/image" Target="../media/image131.svg"/><Relationship Id="rId80" Type="http://schemas.openxmlformats.org/officeDocument/2006/relationships/image" Target="../media/image142.png"/><Relationship Id="rId85" Type="http://schemas.openxmlformats.org/officeDocument/2006/relationships/image" Target="../media/image147.svg"/><Relationship Id="rId3" Type="http://schemas.openxmlformats.org/officeDocument/2006/relationships/image" Target="../media/image71.svg"/><Relationship Id="rId12" Type="http://schemas.openxmlformats.org/officeDocument/2006/relationships/image" Target="../media/image80.png"/><Relationship Id="rId17" Type="http://schemas.openxmlformats.org/officeDocument/2006/relationships/image" Target="../media/image39.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2.png"/><Relationship Id="rId46" Type="http://schemas.openxmlformats.org/officeDocument/2006/relationships/image" Target="../media/image110.png"/><Relationship Id="rId59" Type="http://schemas.openxmlformats.org/officeDocument/2006/relationships/image" Target="../media/image121.svg"/><Relationship Id="rId67" Type="http://schemas.openxmlformats.org/officeDocument/2006/relationships/image" Target="../media/image129.svg"/><Relationship Id="rId20" Type="http://schemas.openxmlformats.org/officeDocument/2006/relationships/image" Target="../media/image86.png"/><Relationship Id="rId41" Type="http://schemas.openxmlformats.org/officeDocument/2006/relationships/image" Target="../media/image105.svg"/><Relationship Id="rId54" Type="http://schemas.openxmlformats.org/officeDocument/2006/relationships/image" Target="../media/image116.png"/><Relationship Id="rId62" Type="http://schemas.openxmlformats.org/officeDocument/2006/relationships/image" Target="../media/image124.png"/><Relationship Id="rId70" Type="http://schemas.openxmlformats.org/officeDocument/2006/relationships/image" Target="../media/image132.png"/><Relationship Id="rId75" Type="http://schemas.openxmlformats.org/officeDocument/2006/relationships/image" Target="../media/image137.svg"/><Relationship Id="rId83" Type="http://schemas.openxmlformats.org/officeDocument/2006/relationships/image" Target="../media/image145.svg"/><Relationship Id="rId88" Type="http://schemas.openxmlformats.org/officeDocument/2006/relationships/image" Target="../media/image150.png"/><Relationship Id="rId91" Type="http://schemas.openxmlformats.org/officeDocument/2006/relationships/image" Target="../media/image153.svg"/><Relationship Id="rId9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4.png"/><Relationship Id="rId15" Type="http://schemas.openxmlformats.org/officeDocument/2006/relationships/image" Target="../media/image83.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0.png"/><Relationship Id="rId49" Type="http://schemas.openxmlformats.org/officeDocument/2006/relationships/image" Target="../media/image113.svg"/><Relationship Id="rId57" Type="http://schemas.openxmlformats.org/officeDocument/2006/relationships/image" Target="../media/image119.svg"/><Relationship Id="rId10" Type="http://schemas.openxmlformats.org/officeDocument/2006/relationships/image" Target="../media/image78.png"/><Relationship Id="rId31" Type="http://schemas.openxmlformats.org/officeDocument/2006/relationships/image" Target="../media/image97.svg"/><Relationship Id="rId44" Type="http://schemas.openxmlformats.org/officeDocument/2006/relationships/image" Target="../media/image108.png"/><Relationship Id="rId52" Type="http://schemas.openxmlformats.org/officeDocument/2006/relationships/image" Target="../media/image114.png"/><Relationship Id="rId60" Type="http://schemas.openxmlformats.org/officeDocument/2006/relationships/image" Target="../media/image122.png"/><Relationship Id="rId65" Type="http://schemas.openxmlformats.org/officeDocument/2006/relationships/image" Target="../media/image127.svg"/><Relationship Id="rId73" Type="http://schemas.openxmlformats.org/officeDocument/2006/relationships/image" Target="../media/image135.svg"/><Relationship Id="rId78" Type="http://schemas.openxmlformats.org/officeDocument/2006/relationships/image" Target="../media/image140.png"/><Relationship Id="rId81" Type="http://schemas.openxmlformats.org/officeDocument/2006/relationships/image" Target="../media/image143.svg"/><Relationship Id="rId86" Type="http://schemas.openxmlformats.org/officeDocument/2006/relationships/image" Target="../media/image148.png"/><Relationship Id="rId94" Type="http://schemas.openxmlformats.org/officeDocument/2006/relationships/image" Target="../media/image156.png"/><Relationship Id="rId99" Type="http://schemas.openxmlformats.org/officeDocument/2006/relationships/image" Target="../media/image159.svg"/><Relationship Id="rId4" Type="http://schemas.openxmlformats.org/officeDocument/2006/relationships/image" Target="../media/image72.png"/><Relationship Id="rId9" Type="http://schemas.openxmlformats.org/officeDocument/2006/relationships/image" Target="../media/image77.svg"/><Relationship Id="rId13" Type="http://schemas.openxmlformats.org/officeDocument/2006/relationships/image" Target="../media/image81.svg"/><Relationship Id="rId18" Type="http://schemas.openxmlformats.org/officeDocument/2006/relationships/image" Target="../media/image84.png"/><Relationship Id="rId39" Type="http://schemas.openxmlformats.org/officeDocument/2006/relationships/image" Target="../media/image103.svg"/><Relationship Id="rId34" Type="http://schemas.openxmlformats.org/officeDocument/2006/relationships/image" Target="../media/image36.png"/><Relationship Id="rId50" Type="http://schemas.openxmlformats.org/officeDocument/2006/relationships/image" Target="../media/image68.png"/><Relationship Id="rId55" Type="http://schemas.openxmlformats.org/officeDocument/2006/relationships/image" Target="../media/image117.svg"/><Relationship Id="rId76" Type="http://schemas.openxmlformats.org/officeDocument/2006/relationships/image" Target="../media/image138.png"/><Relationship Id="rId97" Type="http://schemas.openxmlformats.org/officeDocument/2006/relationships/image" Target="../media/image41.svg"/><Relationship Id="rId7" Type="http://schemas.openxmlformats.org/officeDocument/2006/relationships/image" Target="../media/image75.svg"/><Relationship Id="rId71" Type="http://schemas.openxmlformats.org/officeDocument/2006/relationships/image" Target="../media/image133.svg"/><Relationship Id="rId92" Type="http://schemas.openxmlformats.org/officeDocument/2006/relationships/image" Target="../media/image154.png"/><Relationship Id="rId2" Type="http://schemas.openxmlformats.org/officeDocument/2006/relationships/image" Target="../media/image70.png"/><Relationship Id="rId29" Type="http://schemas.openxmlformats.org/officeDocument/2006/relationships/image" Target="../media/image95.svg"/><Relationship Id="rId24" Type="http://schemas.openxmlformats.org/officeDocument/2006/relationships/image" Target="../media/image90.png"/><Relationship Id="rId40" Type="http://schemas.openxmlformats.org/officeDocument/2006/relationships/image" Target="../media/image104.png"/><Relationship Id="rId45" Type="http://schemas.openxmlformats.org/officeDocument/2006/relationships/image" Target="../media/image109.svg"/><Relationship Id="rId66" Type="http://schemas.openxmlformats.org/officeDocument/2006/relationships/image" Target="../media/image128.png"/><Relationship Id="rId87" Type="http://schemas.openxmlformats.org/officeDocument/2006/relationships/image" Target="../media/image149.svg"/><Relationship Id="rId61" Type="http://schemas.openxmlformats.org/officeDocument/2006/relationships/image" Target="../media/image123.svg"/><Relationship Id="rId82" Type="http://schemas.openxmlformats.org/officeDocument/2006/relationships/image" Target="../media/image144.png"/><Relationship Id="rId19" Type="http://schemas.openxmlformats.org/officeDocument/2006/relationships/image" Target="../media/image85.svg"/><Relationship Id="rId14" Type="http://schemas.openxmlformats.org/officeDocument/2006/relationships/image" Target="../media/image82.png"/><Relationship Id="rId30" Type="http://schemas.openxmlformats.org/officeDocument/2006/relationships/image" Target="../media/image96.png"/><Relationship Id="rId35" Type="http://schemas.openxmlformats.org/officeDocument/2006/relationships/image" Target="../media/image37.svg"/><Relationship Id="rId56" Type="http://schemas.openxmlformats.org/officeDocument/2006/relationships/image" Target="../media/image118.png"/><Relationship Id="rId77" Type="http://schemas.openxmlformats.org/officeDocument/2006/relationships/image" Target="../media/image139.svg"/><Relationship Id="rId8" Type="http://schemas.openxmlformats.org/officeDocument/2006/relationships/image" Target="../media/image76.png"/><Relationship Id="rId51" Type="http://schemas.openxmlformats.org/officeDocument/2006/relationships/image" Target="../media/image69.svg"/><Relationship Id="rId72" Type="http://schemas.openxmlformats.org/officeDocument/2006/relationships/image" Target="../media/image134.png"/><Relationship Id="rId93" Type="http://schemas.openxmlformats.org/officeDocument/2006/relationships/image" Target="../media/image155.svg"/><Relationship Id="rId98"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GB"/>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81517" y="2517912"/>
            <a:ext cx="6792068" cy="4817153"/>
          </a:xfrm>
          <a:prstGeom prst="rect">
            <a:avLst/>
          </a:prstGeom>
        </p:spPr>
        <p:txBody>
          <a:bodyPr wrap="square" lIns="0" tIns="0" rIns="0" bIns="0" rtlCol="0" anchor="t">
            <a:spAutoFit/>
          </a:bodyPr>
          <a:lstStyle/>
          <a:p>
            <a:pPr algn="l">
              <a:lnSpc>
                <a:spcPts val="12819"/>
              </a:lnSpc>
              <a:spcBef>
                <a:spcPct val="0"/>
              </a:spcBef>
            </a:pPr>
            <a:r>
              <a:rPr lang="en-US" sz="9156" dirty="0" err="1">
                <a:solidFill>
                  <a:srgbClr val="051D40"/>
                </a:solidFill>
                <a:latin typeface="Open Sans Extra Bold"/>
                <a:ea typeface="Open Sans Extra Bold"/>
                <a:cs typeface="Open Sans Extra Bold"/>
                <a:sym typeface="Open Sans Extra Bold"/>
              </a:rPr>
              <a:t>eduX</a:t>
            </a:r>
            <a:r>
              <a:rPr lang="en-US" sz="9156" dirty="0">
                <a:solidFill>
                  <a:srgbClr val="051D40"/>
                </a:solidFill>
                <a:latin typeface="Open Sans Extra Bold"/>
                <a:ea typeface="Open Sans Extra Bold"/>
                <a:cs typeface="Open Sans Extra Bold"/>
                <a:sym typeface="Open Sans Extra Bold"/>
              </a:rPr>
              <a:t> </a:t>
            </a:r>
          </a:p>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E-learning Platform</a:t>
            </a:r>
          </a:p>
        </p:txBody>
      </p:sp>
      <p:grpSp>
        <p:nvGrpSpPr>
          <p:cNvPr id="7" name="Group 7"/>
          <p:cNvGrpSpPr/>
          <p:nvPr/>
        </p:nvGrpSpPr>
        <p:grpSpPr>
          <a:xfrm>
            <a:off x="17007331" y="-2552199"/>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GB"/>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GB"/>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GB"/>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GB"/>
          </a:p>
        </p:txBody>
      </p:sp>
      <p:sp>
        <p:nvSpPr>
          <p:cNvPr id="18" name="TextBox 18"/>
          <p:cNvSpPr txBox="1"/>
          <p:nvPr/>
        </p:nvSpPr>
        <p:spPr>
          <a:xfrm>
            <a:off x="1443591" y="7348152"/>
            <a:ext cx="7366063" cy="974113"/>
          </a:xfrm>
          <a:prstGeom prst="rect">
            <a:avLst/>
          </a:prstGeom>
        </p:spPr>
        <p:txBody>
          <a:bodyPr lIns="0" tIns="0" rIns="0" bIns="0" rtlCol="0" anchor="t">
            <a:spAutoFit/>
          </a:bodyPr>
          <a:lstStyle/>
          <a:p>
            <a:pPr algn="l">
              <a:lnSpc>
                <a:spcPts val="3855"/>
              </a:lnSpc>
              <a:spcBef>
                <a:spcPct val="0"/>
              </a:spcBef>
            </a:pPr>
            <a:r>
              <a:rPr lang="en-GB" sz="2753" spc="-55" dirty="0">
                <a:solidFill>
                  <a:srgbClr val="051D40"/>
                </a:solidFill>
                <a:latin typeface="Poppins"/>
                <a:ea typeface="Poppins"/>
                <a:cs typeface="Poppins"/>
                <a:sym typeface="Poppins"/>
              </a:rPr>
              <a:t>Customer Data Management </a:t>
            </a:r>
          </a:p>
          <a:p>
            <a:pPr algn="l">
              <a:lnSpc>
                <a:spcPts val="3855"/>
              </a:lnSpc>
              <a:spcBef>
                <a:spcPct val="0"/>
              </a:spcBef>
            </a:pPr>
            <a:r>
              <a:rPr lang="en-GB" sz="2753" spc="-55" dirty="0">
                <a:solidFill>
                  <a:srgbClr val="051D40"/>
                </a:solidFill>
                <a:latin typeface="Poppins"/>
                <a:ea typeface="Poppins"/>
                <a:cs typeface="Poppins"/>
                <a:sym typeface="Poppins"/>
              </a:rPr>
              <a:t>and Analysis</a:t>
            </a:r>
            <a:endParaRPr lang="en-US" sz="2753" spc="-55" dirty="0">
              <a:solidFill>
                <a:srgbClr val="051D40"/>
              </a:solidFill>
              <a:latin typeface="Poppins"/>
              <a:ea typeface="Poppins"/>
              <a:cs typeface="Poppins"/>
              <a:sym typeface="Poppins"/>
            </a:endParaRP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GB"/>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GB"/>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GB"/>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GB"/>
            </a:p>
          </p:txBody>
        </p:sp>
      </p:grpSp>
      <p:pic>
        <p:nvPicPr>
          <p:cNvPr id="1026" name="Picture 2" descr="مبادرة رواد مصر الرقمية">
            <a:extLst>
              <a:ext uri="{FF2B5EF4-FFF2-40B4-BE49-F238E27FC236}">
                <a16:creationId xmlns:a16="http://schemas.microsoft.com/office/drawing/2014/main" id="{90BDE21F-3DA8-571E-136C-B018D29318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857" y="701447"/>
            <a:ext cx="1611020" cy="1481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5096EF7-5D33-9F92-C420-1A0C1018E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1400" y="1016906"/>
            <a:ext cx="2318729" cy="11658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 Lesser-Known International Free Online Courses">
            <a:extLst>
              <a:ext uri="{FF2B5EF4-FFF2-40B4-BE49-F238E27FC236}">
                <a16:creationId xmlns:a16="http://schemas.microsoft.com/office/drawing/2014/main" id="{7240CC19-97DF-1CCC-EBA4-C27EE4584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7202" y="3454219"/>
            <a:ext cx="6924398" cy="43562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EA38C73-D6B0-B8B7-6D1F-FD8163F073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AE5903-A740-0844-813C-3DBA142BC2D9}"/>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5070CDFC-02B3-D7C9-5C39-00B7566F4740}"/>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44BEE1B3-7EEF-548B-5B1B-430460B2069E}"/>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146806A3-4EA4-AC5E-6F6E-CB762DCB01C3}"/>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CAC01B6F-2421-0676-500B-309449F5AA76}"/>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ACC6650D-1DCC-9925-7B04-4659554339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988EDFB1-E67A-F94A-9682-5C8579F87F1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2018434E-18A6-B424-4EA9-09E0F7524483}"/>
              </a:ext>
            </a:extLst>
          </p:cNvPr>
          <p:cNvSpPr txBox="1"/>
          <p:nvPr/>
        </p:nvSpPr>
        <p:spPr>
          <a:xfrm>
            <a:off x="1096776" y="2401781"/>
            <a:ext cx="9006427" cy="701282"/>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Data Warehouse Implementation :</a:t>
            </a:r>
          </a:p>
          <a:p>
            <a:pPr lvl="1">
              <a:lnSpc>
                <a:spcPts val="2843"/>
              </a:lnSpc>
              <a:spcBef>
                <a:spcPct val="0"/>
              </a:spcBef>
            </a:pPr>
            <a:r>
              <a:rPr lang="en-US" sz="2030" spc="-40" dirty="0">
                <a:solidFill>
                  <a:srgbClr val="051D40"/>
                </a:solidFill>
                <a:latin typeface="Poppins"/>
                <a:ea typeface="Poppins"/>
                <a:cs typeface="Poppins"/>
                <a:sym typeface="Poppins"/>
              </a:rPr>
              <a:t>2- Dimensional Modeling</a:t>
            </a:r>
          </a:p>
        </p:txBody>
      </p:sp>
      <p:grpSp>
        <p:nvGrpSpPr>
          <p:cNvPr id="12" name="Group 12">
            <a:extLst>
              <a:ext uri="{FF2B5EF4-FFF2-40B4-BE49-F238E27FC236}">
                <a16:creationId xmlns:a16="http://schemas.microsoft.com/office/drawing/2014/main" id="{0087EE29-4B4B-1BF6-0CA1-D2D50C65BAA9}"/>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DCB6B8E4-7AB7-84E3-8551-40609F2A86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933BA5D8-366E-2701-555B-34CCE1D29B6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screenshot of a computer&#10;&#10;Description automatically generated">
            <a:extLst>
              <a:ext uri="{FF2B5EF4-FFF2-40B4-BE49-F238E27FC236}">
                <a16:creationId xmlns:a16="http://schemas.microsoft.com/office/drawing/2014/main" id="{6B6154C2-BBB8-77BC-A864-91E2D1E02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776" y="3896586"/>
            <a:ext cx="4838700" cy="539115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B953495-50D8-1AE2-1895-391F59A36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251" y="4229961"/>
            <a:ext cx="6010275" cy="5057775"/>
          </a:xfrm>
          <a:prstGeom prst="rect">
            <a:avLst/>
          </a:prstGeom>
        </p:spPr>
      </p:pic>
    </p:spTree>
    <p:extLst>
      <p:ext uri="{BB962C8B-B14F-4D97-AF65-F5344CB8AC3E}">
        <p14:creationId xmlns:p14="http://schemas.microsoft.com/office/powerpoint/2010/main" val="284098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9EB209C-2F5E-A797-63F7-BA5C3F0877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E65CB0C-ABA6-E0DE-5B61-6713DB9B4C7A}"/>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07D084CE-2A16-7B72-B540-CD9982C5C653}"/>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A4FFEAEA-5088-8829-3503-C89B182D5D59}"/>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526BD655-1A00-2668-D0E5-E463E8036AA0}"/>
              </a:ext>
            </a:extLst>
          </p:cNvPr>
          <p:cNvSpPr txBox="1"/>
          <p:nvPr/>
        </p:nvSpPr>
        <p:spPr>
          <a:xfrm>
            <a:off x="672202" y="666526"/>
            <a:ext cx="11976997"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274B7B95-927B-5D06-5C96-803E159E7AE7}"/>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9C18707E-22CB-05FA-1C1C-9410BE0AC1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BE4FB534-5197-6A44-1F10-6613708F59A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577CB170-208A-3BAE-3CF5-683B6901433F}"/>
              </a:ext>
            </a:extLst>
          </p:cNvPr>
          <p:cNvSpPr txBox="1"/>
          <p:nvPr/>
        </p:nvSpPr>
        <p:spPr>
          <a:xfrm>
            <a:off x="1096776" y="2401781"/>
            <a:ext cx="9006427" cy="701282"/>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Data Warehouse Implementation :</a:t>
            </a:r>
          </a:p>
          <a:p>
            <a:pPr lvl="1">
              <a:lnSpc>
                <a:spcPts val="2843"/>
              </a:lnSpc>
              <a:spcBef>
                <a:spcPct val="0"/>
              </a:spcBef>
            </a:pPr>
            <a:r>
              <a:rPr lang="en-US" sz="2030" spc="-40" dirty="0">
                <a:solidFill>
                  <a:srgbClr val="051D40"/>
                </a:solidFill>
                <a:latin typeface="Poppins"/>
                <a:ea typeface="Poppins"/>
                <a:cs typeface="Poppins"/>
                <a:sym typeface="Poppins"/>
              </a:rPr>
              <a:t>2- Dimensional Modeling</a:t>
            </a:r>
          </a:p>
        </p:txBody>
      </p:sp>
      <p:grpSp>
        <p:nvGrpSpPr>
          <p:cNvPr id="12" name="Group 12">
            <a:extLst>
              <a:ext uri="{FF2B5EF4-FFF2-40B4-BE49-F238E27FC236}">
                <a16:creationId xmlns:a16="http://schemas.microsoft.com/office/drawing/2014/main" id="{6F0FCF17-2E08-4C55-22DA-7B07D668EC30}"/>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982C788C-BE01-691E-158E-AFA9830EE6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2168BB4B-EA65-3506-A57F-0AECC8BCFB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descr="A screenshot of a computer&#10;&#10;Description automatically generated">
            <a:extLst>
              <a:ext uri="{FF2B5EF4-FFF2-40B4-BE49-F238E27FC236}">
                <a16:creationId xmlns:a16="http://schemas.microsoft.com/office/drawing/2014/main" id="{568D0D0F-2028-8A4F-EFEC-FAFB590EB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44" y="5464461"/>
            <a:ext cx="5865228" cy="3219450"/>
          </a:xfrm>
          <a:prstGeom prst="rect">
            <a:avLst/>
          </a:prstGeom>
        </p:spPr>
      </p:pic>
      <p:pic>
        <p:nvPicPr>
          <p:cNvPr id="17" name="Picture 16">
            <a:extLst>
              <a:ext uri="{FF2B5EF4-FFF2-40B4-BE49-F238E27FC236}">
                <a16:creationId xmlns:a16="http://schemas.microsoft.com/office/drawing/2014/main" id="{A2902507-FC58-CEFC-0D4C-11D211A12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822539"/>
            <a:ext cx="7018430" cy="4674101"/>
          </a:xfrm>
          <a:prstGeom prst="rect">
            <a:avLst/>
          </a:prstGeom>
        </p:spPr>
      </p:pic>
    </p:spTree>
    <p:extLst>
      <p:ext uri="{BB962C8B-B14F-4D97-AF65-F5344CB8AC3E}">
        <p14:creationId xmlns:p14="http://schemas.microsoft.com/office/powerpoint/2010/main" val="121100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BBDDDDA-7A22-1B5E-C4E1-DD75150299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56A434E-2CE3-016A-7C81-AD8CDA4BEFB6}"/>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21F4B9A4-D31F-EA16-B3D3-62A83904B406}"/>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012FBF3F-DAFF-09DE-C122-4C835B88C2A6}"/>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FE703F85-F74D-8BDA-9AB1-87243E3784B9}"/>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5DAF035F-5CB2-EF89-AF58-330ACC7C0E54}"/>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8A2013DC-439E-00D3-33EC-7BF1993C40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49F2EF43-4A9B-B0BE-7E50-542A03A6BA5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929C2796-94B6-93AC-25F1-898718D92CBC}"/>
              </a:ext>
            </a:extLst>
          </p:cNvPr>
          <p:cNvSpPr txBox="1"/>
          <p:nvPr/>
        </p:nvSpPr>
        <p:spPr>
          <a:xfrm>
            <a:off x="1096776" y="2401781"/>
            <a:ext cx="9006427" cy="701282"/>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Data Warehouse Implementation :</a:t>
            </a:r>
          </a:p>
          <a:p>
            <a:pPr lvl="1">
              <a:lnSpc>
                <a:spcPts val="2843"/>
              </a:lnSpc>
              <a:spcBef>
                <a:spcPct val="0"/>
              </a:spcBef>
            </a:pPr>
            <a:r>
              <a:rPr lang="en-US" sz="2030" spc="-40" dirty="0">
                <a:solidFill>
                  <a:srgbClr val="051D40"/>
                </a:solidFill>
                <a:latin typeface="Poppins"/>
                <a:ea typeface="Poppins"/>
                <a:cs typeface="Poppins"/>
                <a:sym typeface="Poppins"/>
              </a:rPr>
              <a:t>2- Dimensional Modeling</a:t>
            </a:r>
          </a:p>
        </p:txBody>
      </p:sp>
      <p:grpSp>
        <p:nvGrpSpPr>
          <p:cNvPr id="12" name="Group 12">
            <a:extLst>
              <a:ext uri="{FF2B5EF4-FFF2-40B4-BE49-F238E27FC236}">
                <a16:creationId xmlns:a16="http://schemas.microsoft.com/office/drawing/2014/main" id="{219C23A2-24BF-BC27-F278-B906BF0DDD09}"/>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FEE6A10A-A218-88C6-195A-6CA032A81B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4268A3AE-18C5-269B-463A-E3E6EE87622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3790F1C7-5FF1-E219-03CE-0F4F10A3C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98492"/>
            <a:ext cx="6520831" cy="5183694"/>
          </a:xfrm>
          <a:prstGeom prst="rect">
            <a:avLst/>
          </a:prstGeom>
        </p:spPr>
      </p:pic>
      <p:pic>
        <p:nvPicPr>
          <p:cNvPr id="18" name="Picture 17" descr="A computer screen shot of a computer&#10;&#10;Description automatically generated">
            <a:extLst>
              <a:ext uri="{FF2B5EF4-FFF2-40B4-BE49-F238E27FC236}">
                <a16:creationId xmlns:a16="http://schemas.microsoft.com/office/drawing/2014/main" id="{3E1E0907-7517-B1C0-0C9E-A58C23646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306" y="4041680"/>
            <a:ext cx="6869524" cy="5708685"/>
          </a:xfrm>
          <a:prstGeom prst="rect">
            <a:avLst/>
          </a:prstGeom>
        </p:spPr>
      </p:pic>
    </p:spTree>
    <p:extLst>
      <p:ext uri="{BB962C8B-B14F-4D97-AF65-F5344CB8AC3E}">
        <p14:creationId xmlns:p14="http://schemas.microsoft.com/office/powerpoint/2010/main" val="1331155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52697E28-5B67-967B-6B4B-562985AC8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2" y="1178950"/>
            <a:ext cx="10642349" cy="8843963"/>
          </a:xfrm>
          <a:prstGeom prst="rect">
            <a:avLst/>
          </a:prstGeom>
        </p:spPr>
      </p:pic>
      <p:sp>
        <p:nvSpPr>
          <p:cNvPr id="4" name="TextBox 3">
            <a:extLst>
              <a:ext uri="{FF2B5EF4-FFF2-40B4-BE49-F238E27FC236}">
                <a16:creationId xmlns:a16="http://schemas.microsoft.com/office/drawing/2014/main" id="{F7D203ED-B897-F1A0-F46F-562F0D660A8B}"/>
              </a:ext>
            </a:extLst>
          </p:cNvPr>
          <p:cNvSpPr txBox="1"/>
          <p:nvPr/>
        </p:nvSpPr>
        <p:spPr>
          <a:xfrm>
            <a:off x="1219200" y="876300"/>
            <a:ext cx="14478000" cy="646331"/>
          </a:xfrm>
          <a:prstGeom prst="rect">
            <a:avLst/>
          </a:prstGeom>
          <a:noFill/>
        </p:spPr>
        <p:txBody>
          <a:bodyPr wrap="square" rtlCol="0">
            <a:spAutoFit/>
          </a:bodyPr>
          <a:lstStyle/>
          <a:p>
            <a:r>
              <a:rPr lang="en-US" sz="3600" b="1" dirty="0">
                <a:solidFill>
                  <a:srgbClr val="002060"/>
                </a:solidFill>
                <a:latin typeface="Open Sans Extra Bold" panose="020B0604020202020204" charset="0"/>
                <a:ea typeface="Open Sans Extra Bold" panose="020B0604020202020204" charset="0"/>
                <a:cs typeface="Open Sans Extra Bold" panose="020B0604020202020204" charset="0"/>
              </a:rPr>
              <a:t>Chosen Data Warehouse:</a:t>
            </a:r>
          </a:p>
        </p:txBody>
      </p:sp>
      <p:sp>
        <p:nvSpPr>
          <p:cNvPr id="5" name="TextBox 4">
            <a:extLst>
              <a:ext uri="{FF2B5EF4-FFF2-40B4-BE49-F238E27FC236}">
                <a16:creationId xmlns:a16="http://schemas.microsoft.com/office/drawing/2014/main" id="{FF1C6A17-40F0-2EA9-F376-0D45C8DE0890}"/>
              </a:ext>
            </a:extLst>
          </p:cNvPr>
          <p:cNvSpPr txBox="1"/>
          <p:nvPr/>
        </p:nvSpPr>
        <p:spPr>
          <a:xfrm>
            <a:off x="1440110" y="1787181"/>
            <a:ext cx="5321177" cy="4678204"/>
          </a:xfrm>
          <a:prstGeom prst="rect">
            <a:avLst/>
          </a:prstGeom>
          <a:noFill/>
        </p:spPr>
        <p:txBody>
          <a:bodyPr wrap="square" rtlCol="0">
            <a:spAutoFit/>
          </a:bodyPr>
          <a:lstStyle/>
          <a:p>
            <a:r>
              <a:rPr lang="en-GB" sz="2800" dirty="0">
                <a:solidFill>
                  <a:srgbClr val="002060"/>
                </a:solidFill>
                <a:latin typeface="Miriam" panose="020B0502050101010101" pitchFamily="34" charset="-79"/>
                <a:ea typeface="Open Sans Extra Bold" panose="020B0604020202020204" charset="0"/>
                <a:cs typeface="Miriam" panose="020B0502050101010101" pitchFamily="34" charset="-79"/>
              </a:rPr>
              <a:t>Our data warehouse follows a dimensional model with fact tables (such as </a:t>
            </a:r>
            <a:r>
              <a:rPr lang="en-GB" sz="2800" dirty="0" err="1">
                <a:solidFill>
                  <a:srgbClr val="002060"/>
                </a:solidFill>
                <a:latin typeface="Miriam" panose="020B0502050101010101" pitchFamily="34" charset="-79"/>
                <a:ea typeface="Open Sans Extra Bold" panose="020B0604020202020204" charset="0"/>
                <a:cs typeface="Miriam" panose="020B0502050101010101" pitchFamily="34" charset="-79"/>
              </a:rPr>
              <a:t>FactUserProgress</a:t>
            </a:r>
            <a:r>
              <a:rPr lang="en-GB" sz="2800" dirty="0">
                <a:solidFill>
                  <a:srgbClr val="002060"/>
                </a:solidFill>
                <a:latin typeface="Miriam" panose="020B0502050101010101" pitchFamily="34" charset="-79"/>
                <a:ea typeface="Open Sans Extra Bold" panose="020B0604020202020204" charset="0"/>
                <a:cs typeface="Miriam" panose="020B0502050101010101" pitchFamily="34" charset="-79"/>
              </a:rPr>
              <a:t>) that record customer actions and dimension tables (e.g., </a:t>
            </a:r>
            <a:r>
              <a:rPr lang="en-GB" sz="2800" dirty="0" err="1">
                <a:solidFill>
                  <a:srgbClr val="002060"/>
                </a:solidFill>
                <a:latin typeface="Miriam" panose="020B0502050101010101" pitchFamily="34" charset="-79"/>
                <a:ea typeface="Open Sans Extra Bold" panose="020B0604020202020204" charset="0"/>
                <a:cs typeface="Miriam" panose="020B0502050101010101" pitchFamily="34" charset="-79"/>
              </a:rPr>
              <a:t>dimUsers</a:t>
            </a:r>
            <a:r>
              <a:rPr lang="en-GB" sz="2800" dirty="0">
                <a:solidFill>
                  <a:srgbClr val="002060"/>
                </a:solidFill>
                <a:latin typeface="Miriam" panose="020B0502050101010101" pitchFamily="34" charset="-79"/>
                <a:ea typeface="Open Sans Extra Bold" panose="020B0604020202020204" charset="0"/>
                <a:cs typeface="Miriam" panose="020B0502050101010101" pitchFamily="34" charset="-79"/>
              </a:rPr>
              <a:t>, </a:t>
            </a:r>
            <a:r>
              <a:rPr lang="en-GB" sz="2800" dirty="0" err="1">
                <a:solidFill>
                  <a:srgbClr val="002060"/>
                </a:solidFill>
                <a:latin typeface="Miriam" panose="020B0502050101010101" pitchFamily="34" charset="-79"/>
                <a:ea typeface="Open Sans Extra Bold" panose="020B0604020202020204" charset="0"/>
                <a:cs typeface="Miriam" panose="020B0502050101010101" pitchFamily="34" charset="-79"/>
              </a:rPr>
              <a:t>DimCourse</a:t>
            </a:r>
            <a:r>
              <a:rPr lang="en-GB" sz="2800" dirty="0">
                <a:solidFill>
                  <a:srgbClr val="002060"/>
                </a:solidFill>
                <a:latin typeface="Miriam" panose="020B0502050101010101" pitchFamily="34" charset="-79"/>
                <a:ea typeface="Open Sans Extra Bold" panose="020B0604020202020204" charset="0"/>
                <a:cs typeface="Miriam" panose="020B0502050101010101" pitchFamily="34" charset="-79"/>
              </a:rPr>
              <a:t>, </a:t>
            </a:r>
            <a:r>
              <a:rPr lang="en-GB" sz="2800" dirty="0" err="1">
                <a:solidFill>
                  <a:srgbClr val="002060"/>
                </a:solidFill>
                <a:latin typeface="Miriam" panose="020B0502050101010101" pitchFamily="34" charset="-79"/>
                <a:ea typeface="Open Sans Extra Bold" panose="020B0604020202020204" charset="0"/>
                <a:cs typeface="Miriam" panose="020B0502050101010101" pitchFamily="34" charset="-79"/>
              </a:rPr>
              <a:t>DimLesson</a:t>
            </a:r>
            <a:r>
              <a:rPr lang="en-GB" sz="2800" dirty="0">
                <a:solidFill>
                  <a:srgbClr val="002060"/>
                </a:solidFill>
                <a:latin typeface="Miriam" panose="020B0502050101010101" pitchFamily="34" charset="-79"/>
                <a:ea typeface="Open Sans Extra Bold" panose="020B0604020202020204" charset="0"/>
                <a:cs typeface="Miriam" panose="020B0502050101010101" pitchFamily="34" charset="-79"/>
              </a:rPr>
              <a:t>) that provide detailed descriptions of each customer, course, or interaction so  that we can apply CHURN analysis on it.</a:t>
            </a:r>
          </a:p>
          <a:p>
            <a:endParaRPr lang="en-GB" dirty="0"/>
          </a:p>
        </p:txBody>
      </p:sp>
    </p:spTree>
    <p:extLst>
      <p:ext uri="{BB962C8B-B14F-4D97-AF65-F5344CB8AC3E}">
        <p14:creationId xmlns:p14="http://schemas.microsoft.com/office/powerpoint/2010/main" val="344153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567AD-FF0D-21C9-DD44-248C43C4FAD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03B33C2-CBC1-4E77-7D70-2F63227F8FFB}"/>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28A83ECA-FB1F-7D49-2BF4-87977387F63D}"/>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1D2B6864-3E03-5DDB-AFBE-DC18D5731D13}"/>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11F4AE58-0F69-D5F1-85D7-4C79F27DE961}"/>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83FAE5D8-A1A9-73FA-A676-0024AA0B1E53}"/>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E6FF6E33-9DA7-39BC-4E11-CB85EE8345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E45E4BEA-BC81-E392-ECE2-BBF0E191323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95A00861-BFEB-0F64-F4CA-6083943EDBB8}"/>
              </a:ext>
            </a:extLst>
          </p:cNvPr>
          <p:cNvSpPr txBox="1"/>
          <p:nvPr/>
        </p:nvSpPr>
        <p:spPr>
          <a:xfrm>
            <a:off x="1143000" y="2794439"/>
            <a:ext cx="9006427" cy="2872581"/>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ETL Process with SSIS :</a:t>
            </a: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 </a:t>
            </a:r>
            <a:r>
              <a:rPr lang="en-GB" sz="2400" spc="-40" dirty="0">
                <a:solidFill>
                  <a:srgbClr val="002060"/>
                </a:solidFill>
                <a:latin typeface="Poppins"/>
                <a:ea typeface="Poppins"/>
                <a:cs typeface="Poppins"/>
                <a:sym typeface="Poppins"/>
              </a:rPr>
              <a:t>We designed and implemented an ETL (Extract, Transform, Load) process using SQL Server Integration Services (SSIS). This allowed us to extract data from the operational database and transform it into meaningful structures for analysis in the data warehouse.</a:t>
            </a:r>
            <a:endParaRPr lang="en-US" sz="2400" spc="-40" dirty="0">
              <a:solidFill>
                <a:srgbClr val="002060"/>
              </a:solidFill>
              <a:latin typeface="Poppins"/>
              <a:ea typeface="Poppins"/>
              <a:cs typeface="Poppins"/>
              <a:sym typeface="Poppins"/>
            </a:endParaRP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p:txBody>
      </p:sp>
      <p:grpSp>
        <p:nvGrpSpPr>
          <p:cNvPr id="12" name="Group 12">
            <a:extLst>
              <a:ext uri="{FF2B5EF4-FFF2-40B4-BE49-F238E27FC236}">
                <a16:creationId xmlns:a16="http://schemas.microsoft.com/office/drawing/2014/main" id="{1783D1FC-6A2D-C330-E4D7-24D7CAB768EC}"/>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48FA96BA-B239-0A24-15D7-5919C4DD05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58ECF10A-C4E5-FECB-2872-25AA8F3374A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F04CE976-4EA4-90AF-3452-D25C9D070AFC}"/>
              </a:ext>
            </a:extLst>
          </p:cNvPr>
          <p:cNvPicPr>
            <a:picLocks noChangeAspect="1"/>
          </p:cNvPicPr>
          <p:nvPr/>
        </p:nvPicPr>
        <p:blipFill>
          <a:blip r:embed="rId2"/>
          <a:stretch>
            <a:fillRect/>
          </a:stretch>
        </p:blipFill>
        <p:spPr>
          <a:xfrm>
            <a:off x="4700821" y="5592128"/>
            <a:ext cx="4248743" cy="4324954"/>
          </a:xfrm>
          <a:prstGeom prst="rect">
            <a:avLst/>
          </a:prstGeom>
        </p:spPr>
      </p:pic>
    </p:spTree>
    <p:extLst>
      <p:ext uri="{BB962C8B-B14F-4D97-AF65-F5344CB8AC3E}">
        <p14:creationId xmlns:p14="http://schemas.microsoft.com/office/powerpoint/2010/main" val="37107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63F80-85B7-B2DE-252A-6F2E28EFB8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DBE5715-D445-431A-FD9B-75AF118F6521}"/>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714F7D34-7E95-1D8E-94B9-5EDCF26F213C}"/>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3A21B510-535C-7220-70ED-754101163D91}"/>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5647C411-8CAD-9F33-057A-B63EBE141D71}"/>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A422A89E-FD16-994A-FF8E-E3A9A249A97C}"/>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F83D196D-2218-F060-E84F-C398842A95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BC5C4948-0060-409D-1017-3738B88655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B80C7CAD-4205-9F39-017A-22E8D2A2F42D}"/>
              </a:ext>
            </a:extLst>
          </p:cNvPr>
          <p:cNvSpPr txBox="1"/>
          <p:nvPr/>
        </p:nvSpPr>
        <p:spPr>
          <a:xfrm>
            <a:off x="1143000" y="2400300"/>
            <a:ext cx="9006427" cy="1077218"/>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ETL Process with SSIS :</a:t>
            </a: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1- Dimensions Data Flow</a:t>
            </a:r>
            <a:endParaRPr lang="en-US" sz="2400" u="none" strike="noStrike" spc="-40" dirty="0">
              <a:solidFill>
                <a:srgbClr val="002060"/>
              </a:solidFill>
              <a:latin typeface="Poppins"/>
              <a:ea typeface="Poppins"/>
              <a:cs typeface="Poppins"/>
              <a:sym typeface="Poppins"/>
            </a:endParaRPr>
          </a:p>
        </p:txBody>
      </p:sp>
      <p:grpSp>
        <p:nvGrpSpPr>
          <p:cNvPr id="12" name="Group 12">
            <a:extLst>
              <a:ext uri="{FF2B5EF4-FFF2-40B4-BE49-F238E27FC236}">
                <a16:creationId xmlns:a16="http://schemas.microsoft.com/office/drawing/2014/main" id="{5CF17E02-1E14-173B-F860-25F953BFECF7}"/>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37CEE7B9-8221-1CD4-7C66-7EF2A978E6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691B9DDD-3330-577D-BA73-9F28C74561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7B2C4369-1938-E5AD-50B4-66DA8A2440A2}"/>
              </a:ext>
            </a:extLst>
          </p:cNvPr>
          <p:cNvPicPr>
            <a:picLocks noChangeAspect="1"/>
          </p:cNvPicPr>
          <p:nvPr/>
        </p:nvPicPr>
        <p:blipFill>
          <a:blip r:embed="rId2"/>
          <a:stretch>
            <a:fillRect/>
          </a:stretch>
        </p:blipFill>
        <p:spPr>
          <a:xfrm>
            <a:off x="577083" y="3887794"/>
            <a:ext cx="12450719" cy="5101103"/>
          </a:xfrm>
          <a:prstGeom prst="rect">
            <a:avLst/>
          </a:prstGeom>
        </p:spPr>
      </p:pic>
    </p:spTree>
    <p:extLst>
      <p:ext uri="{BB962C8B-B14F-4D97-AF65-F5344CB8AC3E}">
        <p14:creationId xmlns:p14="http://schemas.microsoft.com/office/powerpoint/2010/main" val="289315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E699B-1A07-A4AB-EABF-F2394F3498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3E61D4-9B7D-2006-C242-022BEF9601C8}"/>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558E3805-D1E5-8FAC-A317-0E8BFB8EDBFE}"/>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EE71065E-BF9F-9180-0E55-64203D4B543E}"/>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E5540B58-AE48-511D-D1AD-BFA4E3AF0D19}"/>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BBBB9767-293B-5FC0-C954-D57AAA542F55}"/>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5C3DBE94-5081-9263-0BDE-4D511069EC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67558C39-95DC-53BE-7DE8-57094C9882D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5C4B40DD-5063-20B6-9195-58E2C665F8E9}"/>
              </a:ext>
            </a:extLst>
          </p:cNvPr>
          <p:cNvSpPr txBox="1"/>
          <p:nvPr/>
        </p:nvSpPr>
        <p:spPr>
          <a:xfrm>
            <a:off x="1143000" y="2400300"/>
            <a:ext cx="9006427" cy="1077218"/>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ETL Process with SSIS :</a:t>
            </a: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2- Fact Data Flow</a:t>
            </a:r>
            <a:endParaRPr lang="en-US" sz="2400" u="none" strike="noStrike" spc="-40" dirty="0">
              <a:solidFill>
                <a:srgbClr val="002060"/>
              </a:solidFill>
              <a:latin typeface="Poppins"/>
              <a:ea typeface="Poppins"/>
              <a:cs typeface="Poppins"/>
              <a:sym typeface="Poppins"/>
            </a:endParaRPr>
          </a:p>
        </p:txBody>
      </p:sp>
      <p:grpSp>
        <p:nvGrpSpPr>
          <p:cNvPr id="12" name="Group 12">
            <a:extLst>
              <a:ext uri="{FF2B5EF4-FFF2-40B4-BE49-F238E27FC236}">
                <a16:creationId xmlns:a16="http://schemas.microsoft.com/office/drawing/2014/main" id="{7D1E935E-26AD-A78A-2D17-4ED823A04BE7}"/>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16E5ED4F-1E50-1CEE-550F-79DBB6A2E74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53F34788-779D-042F-C80D-E0BC3457EDD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99F9C622-FD95-28D4-788F-4EB5AA1FB514}"/>
              </a:ext>
            </a:extLst>
          </p:cNvPr>
          <p:cNvPicPr>
            <a:picLocks noChangeAspect="1"/>
          </p:cNvPicPr>
          <p:nvPr/>
        </p:nvPicPr>
        <p:blipFill>
          <a:blip r:embed="rId2"/>
          <a:stretch>
            <a:fillRect/>
          </a:stretch>
        </p:blipFill>
        <p:spPr>
          <a:xfrm>
            <a:off x="1099206" y="4230730"/>
            <a:ext cx="11888859" cy="3486637"/>
          </a:xfrm>
          <a:prstGeom prst="rect">
            <a:avLst/>
          </a:prstGeom>
        </p:spPr>
      </p:pic>
    </p:spTree>
    <p:extLst>
      <p:ext uri="{BB962C8B-B14F-4D97-AF65-F5344CB8AC3E}">
        <p14:creationId xmlns:p14="http://schemas.microsoft.com/office/powerpoint/2010/main" val="55883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74FF9-0F29-ACEC-3A77-A0F249652F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89F22A9-C7E1-18E9-964B-0B1F7D5EED38}"/>
              </a:ext>
            </a:extLst>
          </p:cNvPr>
          <p:cNvSpPr txBox="1"/>
          <p:nvPr/>
        </p:nvSpPr>
        <p:spPr>
          <a:xfrm>
            <a:off x="1219200" y="876300"/>
            <a:ext cx="14478000" cy="646331"/>
          </a:xfrm>
          <a:prstGeom prst="rect">
            <a:avLst/>
          </a:prstGeom>
          <a:noFill/>
        </p:spPr>
        <p:txBody>
          <a:bodyPr wrap="square" rtlCol="0">
            <a:spAutoFit/>
          </a:bodyPr>
          <a:lstStyle/>
          <a:p>
            <a:r>
              <a:rPr lang="en-US" sz="3600" b="1" dirty="0">
                <a:solidFill>
                  <a:srgbClr val="002060"/>
                </a:solidFill>
                <a:latin typeface="Open Sans Extra Bold" panose="020B0604020202020204" charset="0"/>
                <a:ea typeface="Open Sans Extra Bold" panose="020B0604020202020204" charset="0"/>
                <a:cs typeface="Open Sans Extra Bold" panose="020B0604020202020204" charset="0"/>
              </a:rPr>
              <a:t>Data Population Results :</a:t>
            </a:r>
          </a:p>
        </p:txBody>
      </p:sp>
      <p:pic>
        <p:nvPicPr>
          <p:cNvPr id="6" name="Picture 5" descr="A screenshot of a computer&#10;&#10;Description automatically generated">
            <a:extLst>
              <a:ext uri="{FF2B5EF4-FFF2-40B4-BE49-F238E27FC236}">
                <a16:creationId xmlns:a16="http://schemas.microsoft.com/office/drawing/2014/main" id="{91406EED-B332-F052-A5E9-DF592E8C0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49" y="1790700"/>
            <a:ext cx="14061302" cy="8124825"/>
          </a:xfrm>
          <a:prstGeom prst="rect">
            <a:avLst/>
          </a:prstGeom>
        </p:spPr>
      </p:pic>
    </p:spTree>
    <p:extLst>
      <p:ext uri="{BB962C8B-B14F-4D97-AF65-F5344CB8AC3E}">
        <p14:creationId xmlns:p14="http://schemas.microsoft.com/office/powerpoint/2010/main" val="679121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3427-F853-7F32-DC9B-5B52BF91802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69F24EA-7463-3B9F-96AF-55334B3EFA05}"/>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AA980195-4ABF-A21F-4236-6643822C436F}"/>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7CEAEA8A-C50E-FD62-3A88-30EBBFE5BCB7}"/>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85F56C3E-E023-7C35-DFCD-2606B964BC5E}"/>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E5C6A444-0FE9-C3F1-AE6D-E1FB471DD0AD}"/>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65CE3B5D-87A5-7387-0427-0423C9829D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3E3392C9-672F-C75B-D39D-5B14715CAF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0560D031-2FA6-488B-BD5E-F38D8E87600E}"/>
              </a:ext>
            </a:extLst>
          </p:cNvPr>
          <p:cNvSpPr txBox="1"/>
          <p:nvPr/>
        </p:nvSpPr>
        <p:spPr>
          <a:xfrm>
            <a:off x="1143000" y="2400300"/>
            <a:ext cx="9006427" cy="1077218"/>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endParaRPr lang="en-US" sz="2400" b="1" spc="-40" dirty="0">
              <a:solidFill>
                <a:srgbClr val="002060"/>
              </a:solidFill>
              <a:latin typeface="Poppins"/>
              <a:ea typeface="Poppins"/>
              <a:cs typeface="Poppins"/>
              <a:sym typeface="Poppins"/>
            </a:endParaRP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1- Data Load using </a:t>
            </a:r>
            <a:r>
              <a:rPr lang="en-US" sz="2400" spc="-40" dirty="0" err="1">
                <a:solidFill>
                  <a:srgbClr val="002060"/>
                </a:solidFill>
                <a:latin typeface="Poppins"/>
                <a:ea typeface="Poppins"/>
                <a:cs typeface="Poppins"/>
                <a:sym typeface="Poppins"/>
              </a:rPr>
              <a:t>sqlalchemy</a:t>
            </a:r>
            <a:endParaRPr lang="en-US" sz="2400" u="none" strike="noStrike" spc="-40" dirty="0">
              <a:solidFill>
                <a:srgbClr val="002060"/>
              </a:solidFill>
              <a:latin typeface="Poppins"/>
              <a:ea typeface="Poppins"/>
              <a:cs typeface="Poppins"/>
              <a:sym typeface="Poppins"/>
            </a:endParaRPr>
          </a:p>
        </p:txBody>
      </p:sp>
      <p:grpSp>
        <p:nvGrpSpPr>
          <p:cNvPr id="12" name="Group 12">
            <a:extLst>
              <a:ext uri="{FF2B5EF4-FFF2-40B4-BE49-F238E27FC236}">
                <a16:creationId xmlns:a16="http://schemas.microsoft.com/office/drawing/2014/main" id="{85CAE987-ABFF-97D9-E5EE-EDC1C779B983}"/>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DA19A11E-C1CB-7913-F991-CC36452A88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1EAD8A0C-8796-0FF6-BFD2-21377146E6D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68D2C6FC-137E-C05E-8B09-72CA8B6782B9}"/>
              </a:ext>
            </a:extLst>
          </p:cNvPr>
          <p:cNvPicPr>
            <a:picLocks noChangeAspect="1"/>
          </p:cNvPicPr>
          <p:nvPr/>
        </p:nvPicPr>
        <p:blipFill>
          <a:blip r:embed="rId2"/>
          <a:stretch>
            <a:fillRect/>
          </a:stretch>
        </p:blipFill>
        <p:spPr>
          <a:xfrm>
            <a:off x="544527" y="4510946"/>
            <a:ext cx="12515831" cy="4050431"/>
          </a:xfrm>
          <a:prstGeom prst="rect">
            <a:avLst/>
          </a:prstGeom>
        </p:spPr>
      </p:pic>
    </p:spTree>
    <p:extLst>
      <p:ext uri="{BB962C8B-B14F-4D97-AF65-F5344CB8AC3E}">
        <p14:creationId xmlns:p14="http://schemas.microsoft.com/office/powerpoint/2010/main" val="228817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EE864-4190-98B9-0BE1-DF32CE4FB5D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163E910-5A01-66C1-D52D-3F248EC5E7DF}"/>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9CA4CBE7-B241-E0E0-6AF4-3D2D20059E3A}"/>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52E53722-AB75-98E1-B233-86322ABD7B74}"/>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EEDC4B8B-858A-59AB-0C6C-C415DE2293E4}"/>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F4C382F0-F9F6-D5A1-8BF7-64448A953757}"/>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1DA2BCAF-12CD-AB29-2634-971080EA84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540AE1D0-D507-E030-5B0D-28DB82450A8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C2873F42-4D20-B6C3-25B0-0640EC303151}"/>
              </a:ext>
            </a:extLst>
          </p:cNvPr>
          <p:cNvSpPr txBox="1"/>
          <p:nvPr/>
        </p:nvSpPr>
        <p:spPr>
          <a:xfrm>
            <a:off x="1154723" y="2441908"/>
            <a:ext cx="9006427" cy="2154436"/>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endParaRPr lang="en-US" sz="2400" b="1" spc="-40" dirty="0">
              <a:solidFill>
                <a:srgbClr val="002060"/>
              </a:solidFill>
              <a:latin typeface="Poppins"/>
              <a:ea typeface="Poppins"/>
              <a:cs typeface="Poppins"/>
              <a:sym typeface="Poppins"/>
            </a:endParaRP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2- Data Cleaning</a:t>
            </a:r>
          </a:p>
          <a:p>
            <a:pPr lvl="2">
              <a:lnSpc>
                <a:spcPts val="2843"/>
              </a:lnSpc>
              <a:spcBef>
                <a:spcPct val="0"/>
              </a:spcBef>
            </a:pPr>
            <a:r>
              <a:rPr lang="en-US" sz="2400" spc="-40" dirty="0">
                <a:solidFill>
                  <a:srgbClr val="002060"/>
                </a:solidFill>
                <a:latin typeface="Poppins"/>
                <a:ea typeface="Poppins"/>
                <a:cs typeface="Poppins"/>
                <a:sym typeface="Poppins"/>
              </a:rPr>
              <a:t>-Checking Null Values in fact table.</a:t>
            </a:r>
          </a:p>
          <a:p>
            <a:pPr lvl="2">
              <a:lnSpc>
                <a:spcPts val="2843"/>
              </a:lnSpc>
              <a:spcBef>
                <a:spcPct val="0"/>
              </a:spcBef>
            </a:pPr>
            <a:r>
              <a:rPr lang="en-US" sz="2400" u="none" strike="noStrike" spc="-40" dirty="0">
                <a:solidFill>
                  <a:srgbClr val="002060"/>
                </a:solidFill>
                <a:latin typeface="Poppins"/>
                <a:ea typeface="Poppins"/>
                <a:cs typeface="Poppins"/>
                <a:sym typeface="Poppins"/>
              </a:rPr>
              <a:t>-table ‘</a:t>
            </a:r>
            <a:r>
              <a:rPr lang="en-US" sz="2400" u="none" strike="noStrike" spc="-40" dirty="0" err="1">
                <a:solidFill>
                  <a:srgbClr val="002060"/>
                </a:solidFill>
                <a:latin typeface="Poppins"/>
                <a:ea typeface="Poppins"/>
                <a:cs typeface="Poppins"/>
                <a:sym typeface="Poppins"/>
              </a:rPr>
              <a:t>ProgressStatus</a:t>
            </a:r>
            <a:r>
              <a:rPr lang="en-US" sz="2400" u="none" strike="noStrike" spc="-40" dirty="0">
                <a:solidFill>
                  <a:srgbClr val="002060"/>
                </a:solidFill>
                <a:latin typeface="Poppins"/>
                <a:ea typeface="Poppins"/>
                <a:cs typeface="Poppins"/>
                <a:sym typeface="Poppins"/>
              </a:rPr>
              <a:t>’ has 48 Null values.</a:t>
            </a:r>
          </a:p>
          <a:p>
            <a:pPr lvl="2">
              <a:lnSpc>
                <a:spcPts val="2843"/>
              </a:lnSpc>
              <a:spcBef>
                <a:spcPct val="0"/>
              </a:spcBef>
            </a:pPr>
            <a:r>
              <a:rPr lang="en-US" sz="2400" spc="-40" dirty="0">
                <a:solidFill>
                  <a:srgbClr val="002060"/>
                </a:solidFill>
                <a:latin typeface="Poppins"/>
                <a:ea typeface="Poppins"/>
                <a:cs typeface="Poppins"/>
                <a:sym typeface="Poppins"/>
              </a:rPr>
              <a:t>-replacing null values for status with ‘Not Started’.</a:t>
            </a:r>
            <a:endParaRPr lang="en-US" sz="2400" u="none" strike="noStrike" spc="-40" dirty="0">
              <a:solidFill>
                <a:srgbClr val="002060"/>
              </a:solidFill>
              <a:latin typeface="Poppins"/>
              <a:ea typeface="Poppins"/>
              <a:cs typeface="Poppins"/>
              <a:sym typeface="Poppins"/>
            </a:endParaRPr>
          </a:p>
        </p:txBody>
      </p:sp>
      <p:grpSp>
        <p:nvGrpSpPr>
          <p:cNvPr id="12" name="Group 12">
            <a:extLst>
              <a:ext uri="{FF2B5EF4-FFF2-40B4-BE49-F238E27FC236}">
                <a16:creationId xmlns:a16="http://schemas.microsoft.com/office/drawing/2014/main" id="{43C56DB7-EB54-DBDE-6209-3F53344DCDFC}"/>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305ADEA5-CCA1-4D47-0C63-BF3CA7F926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C23D6087-C474-97C3-BA25-D76E0B5F1A4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2300CCC9-0748-3780-3D84-A89223BE2571}"/>
              </a:ext>
            </a:extLst>
          </p:cNvPr>
          <p:cNvPicPr>
            <a:picLocks noChangeAspect="1"/>
          </p:cNvPicPr>
          <p:nvPr/>
        </p:nvPicPr>
        <p:blipFill>
          <a:blip r:embed="rId2"/>
          <a:stretch>
            <a:fillRect/>
          </a:stretch>
        </p:blipFill>
        <p:spPr>
          <a:xfrm>
            <a:off x="1143000" y="5070009"/>
            <a:ext cx="4008354" cy="4008354"/>
          </a:xfrm>
          <a:prstGeom prst="rect">
            <a:avLst/>
          </a:prstGeom>
        </p:spPr>
      </p:pic>
      <p:pic>
        <p:nvPicPr>
          <p:cNvPr id="17" name="Picture 16">
            <a:extLst>
              <a:ext uri="{FF2B5EF4-FFF2-40B4-BE49-F238E27FC236}">
                <a16:creationId xmlns:a16="http://schemas.microsoft.com/office/drawing/2014/main" id="{39592228-7401-4128-5037-98D027E72167}"/>
              </a:ext>
            </a:extLst>
          </p:cNvPr>
          <p:cNvPicPr>
            <a:picLocks noChangeAspect="1"/>
          </p:cNvPicPr>
          <p:nvPr/>
        </p:nvPicPr>
        <p:blipFill>
          <a:blip r:embed="rId3"/>
          <a:stretch>
            <a:fillRect/>
          </a:stretch>
        </p:blipFill>
        <p:spPr>
          <a:xfrm>
            <a:off x="6019800" y="5070009"/>
            <a:ext cx="2438400" cy="4027990"/>
          </a:xfrm>
          <a:prstGeom prst="rect">
            <a:avLst/>
          </a:prstGeom>
        </p:spPr>
      </p:pic>
      <p:pic>
        <p:nvPicPr>
          <p:cNvPr id="19" name="Picture 18">
            <a:extLst>
              <a:ext uri="{FF2B5EF4-FFF2-40B4-BE49-F238E27FC236}">
                <a16:creationId xmlns:a16="http://schemas.microsoft.com/office/drawing/2014/main" id="{D42B6E4C-6617-1F74-97CC-C482AE030C5D}"/>
              </a:ext>
            </a:extLst>
          </p:cNvPr>
          <p:cNvPicPr>
            <a:picLocks noChangeAspect="1"/>
          </p:cNvPicPr>
          <p:nvPr/>
        </p:nvPicPr>
        <p:blipFill>
          <a:blip r:embed="rId4"/>
          <a:stretch>
            <a:fillRect/>
          </a:stretch>
        </p:blipFill>
        <p:spPr>
          <a:xfrm>
            <a:off x="9197377" y="5143500"/>
            <a:ext cx="3382849" cy="3934863"/>
          </a:xfrm>
          <a:prstGeom prst="rect">
            <a:avLst/>
          </a:prstGeom>
        </p:spPr>
      </p:pic>
    </p:spTree>
    <p:extLst>
      <p:ext uri="{BB962C8B-B14F-4D97-AF65-F5344CB8AC3E}">
        <p14:creationId xmlns:p14="http://schemas.microsoft.com/office/powerpoint/2010/main" val="126246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GB"/>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358516"/>
            <a:ext cx="6760246" cy="1244690"/>
          </a:xfrm>
          <a:prstGeom prst="rect">
            <a:avLst/>
          </a:prstGeom>
        </p:spPr>
        <p:txBody>
          <a:bodyPr lIns="0" tIns="0" rIns="0" bIns="0" rtlCol="0" anchor="t">
            <a:spAutoFit/>
          </a:bodyPr>
          <a:lstStyle/>
          <a:p>
            <a:pPr algn="ctr">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771444" y="9092306"/>
            <a:ext cx="2424191" cy="23156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GB"/>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21614" y="29146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1" name="TextBox 11"/>
          <p:cNvSpPr txBox="1"/>
          <p:nvPr/>
        </p:nvSpPr>
        <p:spPr>
          <a:xfrm>
            <a:off x="3634849" y="2830324"/>
            <a:ext cx="3773019"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Introduction</a:t>
            </a:r>
          </a:p>
        </p:txBody>
      </p:sp>
      <p:sp>
        <p:nvSpPr>
          <p:cNvPr id="13" name="Freeform 13"/>
          <p:cNvSpPr/>
          <p:nvPr/>
        </p:nvSpPr>
        <p:spPr>
          <a:xfrm rot="5400000">
            <a:off x="2934837" y="3620724"/>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4" name="TextBox 14"/>
          <p:cNvSpPr txBox="1"/>
          <p:nvPr/>
        </p:nvSpPr>
        <p:spPr>
          <a:xfrm>
            <a:off x="3663160" y="3591925"/>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Our Mission</a:t>
            </a:r>
          </a:p>
        </p:txBody>
      </p:sp>
      <p:sp>
        <p:nvSpPr>
          <p:cNvPr id="16" name="Freeform 16"/>
          <p:cNvSpPr/>
          <p:nvPr/>
        </p:nvSpPr>
        <p:spPr>
          <a:xfrm rot="5400000">
            <a:off x="2905573" y="44852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7" name="TextBox 17"/>
          <p:cNvSpPr txBox="1"/>
          <p:nvPr/>
        </p:nvSpPr>
        <p:spPr>
          <a:xfrm>
            <a:off x="3597357" y="4403366"/>
            <a:ext cx="7930787" cy="1000146"/>
          </a:xfrm>
          <a:prstGeom prst="rect">
            <a:avLst/>
          </a:prstGeom>
        </p:spPr>
        <p:txBody>
          <a:bodyPr wrap="square"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Phase 1: </a:t>
            </a:r>
            <a:r>
              <a:rPr lang="en-GB" sz="2853" spc="-57" dirty="0">
                <a:solidFill>
                  <a:srgbClr val="051D40"/>
                </a:solidFill>
                <a:latin typeface="Poppins"/>
                <a:ea typeface="Poppins"/>
                <a:cs typeface="Poppins"/>
                <a:sym typeface="Poppins"/>
              </a:rPr>
              <a:t>Data Management and SQL Database Setup</a:t>
            </a:r>
            <a:endParaRPr lang="en-US" sz="2853" spc="-57" dirty="0">
              <a:solidFill>
                <a:srgbClr val="051D40"/>
              </a:solidFill>
              <a:latin typeface="Poppins"/>
              <a:ea typeface="Poppins"/>
              <a:cs typeface="Poppins"/>
              <a:sym typeface="Poppins"/>
            </a:endParaRPr>
          </a:p>
        </p:txBody>
      </p:sp>
      <p:sp>
        <p:nvSpPr>
          <p:cNvPr id="19" name="Freeform 19"/>
          <p:cNvSpPr/>
          <p:nvPr/>
        </p:nvSpPr>
        <p:spPr>
          <a:xfrm rot="5400000">
            <a:off x="2912434" y="556722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0" name="TextBox 20"/>
          <p:cNvSpPr txBox="1"/>
          <p:nvPr/>
        </p:nvSpPr>
        <p:spPr>
          <a:xfrm>
            <a:off x="3634849" y="5538428"/>
            <a:ext cx="7930786" cy="1000146"/>
          </a:xfrm>
          <a:prstGeom prst="rect">
            <a:avLst/>
          </a:prstGeom>
        </p:spPr>
        <p:txBody>
          <a:bodyPr wrap="square"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Phase 2: </a:t>
            </a:r>
            <a:r>
              <a:rPr lang="en-GB" sz="2853" spc="-57" dirty="0">
                <a:solidFill>
                  <a:srgbClr val="051D40"/>
                </a:solidFill>
                <a:latin typeface="Poppins"/>
                <a:ea typeface="Poppins"/>
                <a:cs typeface="Poppins"/>
                <a:sym typeface="Poppins"/>
              </a:rPr>
              <a:t>Data Warehousing and Python Programming and Azure Integration</a:t>
            </a:r>
            <a:endParaRPr lang="en-US" sz="2853" spc="-57" dirty="0">
              <a:solidFill>
                <a:srgbClr val="051D40"/>
              </a:solidFill>
              <a:latin typeface="Poppins"/>
              <a:ea typeface="Poppins"/>
              <a:cs typeface="Poppins"/>
              <a:sym typeface="Poppins"/>
            </a:endParaRPr>
          </a:p>
        </p:txBody>
      </p:sp>
      <p:sp>
        <p:nvSpPr>
          <p:cNvPr id="22" name="Freeform 22"/>
          <p:cNvSpPr/>
          <p:nvPr/>
        </p:nvSpPr>
        <p:spPr>
          <a:xfrm rot="5400000">
            <a:off x="2912434" y="664919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3" name="TextBox 23"/>
          <p:cNvSpPr txBox="1"/>
          <p:nvPr/>
        </p:nvSpPr>
        <p:spPr>
          <a:xfrm>
            <a:off x="3597357" y="6620395"/>
            <a:ext cx="7902475" cy="487185"/>
          </a:xfrm>
          <a:prstGeom prst="rect">
            <a:avLst/>
          </a:prstGeom>
        </p:spPr>
        <p:txBody>
          <a:bodyPr wrap="square"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Phase 3: </a:t>
            </a:r>
            <a:r>
              <a:rPr lang="en-GB" sz="2853" spc="-57" dirty="0">
                <a:solidFill>
                  <a:srgbClr val="051D40"/>
                </a:solidFill>
                <a:latin typeface="Poppins"/>
                <a:ea typeface="Poppins"/>
                <a:cs typeface="Poppins"/>
                <a:sym typeface="Poppins"/>
              </a:rPr>
              <a:t>Data Science </a:t>
            </a:r>
            <a:endParaRPr lang="en-US" sz="2853" spc="-57" dirty="0">
              <a:solidFill>
                <a:srgbClr val="051D40"/>
              </a:solidFill>
              <a:latin typeface="Poppins"/>
              <a:ea typeface="Poppins"/>
              <a:cs typeface="Poppins"/>
              <a:sym typeface="Poppins"/>
            </a:endParaRPr>
          </a:p>
        </p:txBody>
      </p:sp>
      <p:sp>
        <p:nvSpPr>
          <p:cNvPr id="25" name="Freeform 25"/>
          <p:cNvSpPr/>
          <p:nvPr/>
        </p:nvSpPr>
        <p:spPr>
          <a:xfrm rot="5400000">
            <a:off x="2949925" y="7444498"/>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6" name="TextBox 26"/>
          <p:cNvSpPr txBox="1"/>
          <p:nvPr/>
        </p:nvSpPr>
        <p:spPr>
          <a:xfrm>
            <a:off x="3663160" y="7474713"/>
            <a:ext cx="7902475" cy="487185"/>
          </a:xfrm>
          <a:prstGeom prst="rect">
            <a:avLst/>
          </a:prstGeom>
        </p:spPr>
        <p:txBody>
          <a:bodyPr wrap="square"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Phase 4: </a:t>
            </a:r>
            <a:r>
              <a:rPr lang="en-GB" sz="2853" spc="-57" dirty="0">
                <a:solidFill>
                  <a:srgbClr val="051D40"/>
                </a:solidFill>
                <a:latin typeface="Poppins"/>
                <a:ea typeface="Poppins"/>
                <a:cs typeface="Poppins"/>
                <a:sym typeface="Poppins"/>
              </a:rPr>
              <a:t>Deployment</a:t>
            </a:r>
            <a:endParaRPr lang="en-US" sz="2853" spc="-57" dirty="0">
              <a:solidFill>
                <a:srgbClr val="051D40"/>
              </a:solidFill>
              <a:latin typeface="Poppins"/>
              <a:ea typeface="Poppins"/>
              <a:cs typeface="Poppins"/>
              <a:sym typeface="Poppins"/>
            </a:endParaRPr>
          </a:p>
        </p:txBody>
      </p:sp>
      <p:sp>
        <p:nvSpPr>
          <p:cNvPr id="28" name="Freeform 28"/>
          <p:cNvSpPr/>
          <p:nvPr/>
        </p:nvSpPr>
        <p:spPr>
          <a:xfrm rot="5400000">
            <a:off x="2905573" y="8345060"/>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9" name="TextBox 29"/>
          <p:cNvSpPr txBox="1"/>
          <p:nvPr/>
        </p:nvSpPr>
        <p:spPr>
          <a:xfrm>
            <a:off x="3624668" y="8329031"/>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Conclusion</a:t>
            </a:r>
          </a:p>
        </p:txBody>
      </p:sp>
      <p:sp>
        <p:nvSpPr>
          <p:cNvPr id="31" name="Freeform 31"/>
          <p:cNvSpPr/>
          <p:nvPr/>
        </p:nvSpPr>
        <p:spPr>
          <a:xfrm rot="5400000">
            <a:off x="2912435" y="9134698"/>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2" name="TextBox 32"/>
          <p:cNvSpPr txBox="1"/>
          <p:nvPr/>
        </p:nvSpPr>
        <p:spPr>
          <a:xfrm>
            <a:off x="3597357" y="9092306"/>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Our Team</a:t>
            </a:r>
          </a:p>
        </p:txBody>
      </p:sp>
      <p:pic>
        <p:nvPicPr>
          <p:cNvPr id="34" name="Picture 2" descr="مبادرة رواد مصر الرقمية">
            <a:extLst>
              <a:ext uri="{FF2B5EF4-FFF2-40B4-BE49-F238E27FC236}">
                <a16:creationId xmlns:a16="http://schemas.microsoft.com/office/drawing/2014/main" id="{25836A30-FF01-D1EC-E781-F5230A0AA8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857" y="701447"/>
            <a:ext cx="1611020" cy="14810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D7B64521-5C6C-0A5D-7CE0-2E8BDDC8D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8926" y="701447"/>
            <a:ext cx="2318729" cy="1165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A7ECFA-46E3-509B-BFCB-1158BCB5A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02" y="1232475"/>
            <a:ext cx="17147196" cy="7841270"/>
          </a:xfrm>
          <a:prstGeom prst="rect">
            <a:avLst/>
          </a:prstGeom>
        </p:spPr>
      </p:pic>
      <p:sp>
        <p:nvSpPr>
          <p:cNvPr id="5" name="TextBox 4">
            <a:extLst>
              <a:ext uri="{FF2B5EF4-FFF2-40B4-BE49-F238E27FC236}">
                <a16:creationId xmlns:a16="http://schemas.microsoft.com/office/drawing/2014/main" id="{46A6988B-591D-A854-C29C-F3C2EEF1C187}"/>
              </a:ext>
            </a:extLst>
          </p:cNvPr>
          <p:cNvSpPr txBox="1"/>
          <p:nvPr/>
        </p:nvSpPr>
        <p:spPr>
          <a:xfrm>
            <a:off x="570402" y="342900"/>
            <a:ext cx="9144000" cy="584775"/>
          </a:xfrm>
          <a:prstGeom prst="rect">
            <a:avLst/>
          </a:prstGeom>
          <a:noFill/>
        </p:spPr>
        <p:txBody>
          <a:bodyPr wrap="square">
            <a:spAutoFit/>
          </a:bodyPr>
          <a:lstStyle/>
          <a:p>
            <a:r>
              <a:rPr lang="en-US" sz="3200" b="1" dirty="0">
                <a:solidFill>
                  <a:srgbClr val="002060"/>
                </a:solidFill>
                <a:latin typeface="Open Sans Extra Bold" panose="020B0604020202020204" charset="0"/>
                <a:ea typeface="Open Sans Extra Bold" panose="020B0604020202020204" charset="0"/>
                <a:cs typeface="Open Sans Extra Bold" panose="020B0604020202020204" charset="0"/>
              </a:rPr>
              <a:t>Using Azure Synapse:</a:t>
            </a:r>
          </a:p>
        </p:txBody>
      </p:sp>
    </p:spTree>
    <p:extLst>
      <p:ext uri="{BB962C8B-B14F-4D97-AF65-F5344CB8AC3E}">
        <p14:creationId xmlns:p14="http://schemas.microsoft.com/office/powerpoint/2010/main" val="367224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99127-795E-B82B-2DF8-A8BDE0A77A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6FFE1F-6122-B6F3-03B8-BC20EE4B3CCA}"/>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EF494907-CF63-760B-F406-5D979203DEB3}"/>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48322DEE-C2BC-A8B6-8138-CC796EF9A7F1}"/>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EC943522-BF0D-5DE2-1DFB-8C33843930EC}"/>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077C8D6A-E712-BE74-D3DC-EF1AC893DF47}"/>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643A0635-FE03-1457-C4D5-73763C1750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5E29547F-C490-D31B-65B3-E306A9541A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FAED8501-F96C-ABC5-FB03-BA9842DBFFAC}"/>
              </a:ext>
            </a:extLst>
          </p:cNvPr>
          <p:cNvSpPr txBox="1"/>
          <p:nvPr/>
        </p:nvSpPr>
        <p:spPr>
          <a:xfrm>
            <a:off x="1154723" y="2441908"/>
            <a:ext cx="9006427" cy="1077218"/>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endParaRPr lang="en-US" sz="2400" b="1" spc="-40" dirty="0">
              <a:solidFill>
                <a:srgbClr val="002060"/>
              </a:solidFill>
              <a:latin typeface="Poppins"/>
              <a:ea typeface="Poppins"/>
              <a:cs typeface="Poppins"/>
              <a:sym typeface="Poppins"/>
            </a:endParaRP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3- EDA</a:t>
            </a:r>
          </a:p>
        </p:txBody>
      </p:sp>
      <p:grpSp>
        <p:nvGrpSpPr>
          <p:cNvPr id="12" name="Group 12">
            <a:extLst>
              <a:ext uri="{FF2B5EF4-FFF2-40B4-BE49-F238E27FC236}">
                <a16:creationId xmlns:a16="http://schemas.microsoft.com/office/drawing/2014/main" id="{4418CED0-41F8-86F3-5DED-708ED104E9DE}"/>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1D955622-7AF8-9A5E-BD71-5902CF9FC9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2C2B081C-86C6-A9D8-8EF5-34EE483D9B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AA54A5C9-9A59-CB13-E08D-9FCD45106159}"/>
              </a:ext>
            </a:extLst>
          </p:cNvPr>
          <p:cNvPicPr>
            <a:picLocks noChangeAspect="1"/>
          </p:cNvPicPr>
          <p:nvPr/>
        </p:nvPicPr>
        <p:blipFill>
          <a:blip r:embed="rId2"/>
          <a:stretch>
            <a:fillRect/>
          </a:stretch>
        </p:blipFill>
        <p:spPr>
          <a:xfrm>
            <a:off x="3182438" y="3706530"/>
            <a:ext cx="7240010" cy="5906324"/>
          </a:xfrm>
          <a:prstGeom prst="rect">
            <a:avLst/>
          </a:prstGeom>
        </p:spPr>
      </p:pic>
    </p:spTree>
    <p:extLst>
      <p:ext uri="{BB962C8B-B14F-4D97-AF65-F5344CB8AC3E}">
        <p14:creationId xmlns:p14="http://schemas.microsoft.com/office/powerpoint/2010/main" val="259032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E1801B77-717D-BE1F-E749-54F2D482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49" y="1223962"/>
            <a:ext cx="17087902" cy="7839075"/>
          </a:xfrm>
          <a:prstGeom prst="rect">
            <a:avLst/>
          </a:prstGeom>
        </p:spPr>
      </p:pic>
      <p:sp>
        <p:nvSpPr>
          <p:cNvPr id="4" name="TextBox 3">
            <a:extLst>
              <a:ext uri="{FF2B5EF4-FFF2-40B4-BE49-F238E27FC236}">
                <a16:creationId xmlns:a16="http://schemas.microsoft.com/office/drawing/2014/main" id="{29C017B0-7D20-CE15-8C56-5D46DFA16F81}"/>
              </a:ext>
            </a:extLst>
          </p:cNvPr>
          <p:cNvSpPr txBox="1"/>
          <p:nvPr/>
        </p:nvSpPr>
        <p:spPr>
          <a:xfrm>
            <a:off x="570402" y="342900"/>
            <a:ext cx="9144000" cy="584775"/>
          </a:xfrm>
          <a:prstGeom prst="rect">
            <a:avLst/>
          </a:prstGeom>
          <a:noFill/>
        </p:spPr>
        <p:txBody>
          <a:bodyPr wrap="square">
            <a:spAutoFit/>
          </a:bodyPr>
          <a:lstStyle/>
          <a:p>
            <a:r>
              <a:rPr lang="en-US" sz="3200" b="1" dirty="0">
                <a:solidFill>
                  <a:srgbClr val="002060"/>
                </a:solidFill>
                <a:latin typeface="Open Sans Extra Bold" panose="020B0604020202020204" charset="0"/>
                <a:ea typeface="Open Sans Extra Bold" panose="020B0604020202020204" charset="0"/>
                <a:cs typeface="Open Sans Extra Bold" panose="020B0604020202020204" charset="0"/>
              </a:rPr>
              <a:t>Using Azure Synapse:</a:t>
            </a:r>
          </a:p>
        </p:txBody>
      </p:sp>
    </p:spTree>
    <p:extLst>
      <p:ext uri="{BB962C8B-B14F-4D97-AF65-F5344CB8AC3E}">
        <p14:creationId xmlns:p14="http://schemas.microsoft.com/office/powerpoint/2010/main" val="1767355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16248-FEDA-0115-E071-AF8013EAB14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9784B05D-58E1-916C-1583-A759F831871F}"/>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A645CA73-C507-E83C-405D-5FABA63CC329}"/>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1736DF11-5963-8D15-CE54-9E44E49104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1ECD8F0F-68C2-8FC5-9BAB-FFAE7B572C9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3822F463-9ADC-54A5-9832-23126AF722DE}"/>
              </a:ext>
            </a:extLst>
          </p:cNvPr>
          <p:cNvSpPr txBox="1"/>
          <p:nvPr/>
        </p:nvSpPr>
        <p:spPr>
          <a:xfrm>
            <a:off x="1154723" y="2441908"/>
            <a:ext cx="9006427" cy="1795363"/>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p>
          <a:p>
            <a:pPr marL="342900" lvl="0" indent="-342900" algn="l">
              <a:lnSpc>
                <a:spcPts val="2843"/>
              </a:lnSpc>
              <a:spcBef>
                <a:spcPct val="0"/>
              </a:spcBef>
              <a:buFont typeface="Courier New" panose="02070309020205020404" pitchFamily="49" charset="0"/>
              <a:buChar char="o"/>
            </a:pPr>
            <a:endParaRPr lang="en-US"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4-</a:t>
            </a:r>
            <a:r>
              <a:rPr lang="en-GB" sz="2400" spc="-40" dirty="0">
                <a:solidFill>
                  <a:srgbClr val="002060"/>
                </a:solidFill>
                <a:latin typeface="Poppins"/>
                <a:ea typeface="Poppins"/>
                <a:cs typeface="Poppins"/>
                <a:sym typeface="Poppins"/>
              </a:rPr>
              <a:t>extracting SQL queries for Future ML Phase</a:t>
            </a:r>
          </a:p>
          <a:p>
            <a:pPr lvl="2">
              <a:lnSpc>
                <a:spcPts val="2843"/>
              </a:lnSpc>
              <a:spcBef>
                <a:spcPct val="0"/>
              </a:spcBef>
            </a:pPr>
            <a:r>
              <a:rPr lang="en-GB" sz="2400" spc="-40" dirty="0">
                <a:solidFill>
                  <a:srgbClr val="002060"/>
                </a:solidFill>
                <a:latin typeface="Poppins"/>
                <a:ea typeface="Poppins"/>
                <a:cs typeface="Poppins"/>
                <a:sym typeface="Poppins"/>
              </a:rPr>
              <a:t>-User Progress Summary</a:t>
            </a:r>
          </a:p>
          <a:p>
            <a:pPr lvl="2">
              <a:lnSpc>
                <a:spcPts val="2843"/>
              </a:lnSpc>
              <a:spcBef>
                <a:spcPct val="0"/>
              </a:spcBef>
            </a:pPr>
            <a:r>
              <a:rPr lang="en-GB" sz="2400" spc="-40" dirty="0">
                <a:solidFill>
                  <a:srgbClr val="002060"/>
                </a:solidFill>
                <a:latin typeface="Poppins"/>
                <a:ea typeface="Poppins"/>
                <a:cs typeface="Poppins"/>
                <a:sym typeface="Poppins"/>
              </a:rPr>
              <a:t>-Quiz Performance Analysis</a:t>
            </a:r>
          </a:p>
        </p:txBody>
      </p:sp>
      <p:grpSp>
        <p:nvGrpSpPr>
          <p:cNvPr id="12" name="Group 12">
            <a:extLst>
              <a:ext uri="{FF2B5EF4-FFF2-40B4-BE49-F238E27FC236}">
                <a16:creationId xmlns:a16="http://schemas.microsoft.com/office/drawing/2014/main" id="{D97B9AA6-6E83-F06C-17B0-1EE1D8BF49DB}"/>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9953F6CF-0290-6FFE-9287-A866B316B8C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9165E732-1A1B-87D1-3D1A-9719554CCF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C9795AFA-EBD1-63FB-B109-4EE40E36E5E8}"/>
              </a:ext>
            </a:extLst>
          </p:cNvPr>
          <p:cNvPicPr>
            <a:picLocks noChangeAspect="1"/>
          </p:cNvPicPr>
          <p:nvPr/>
        </p:nvPicPr>
        <p:blipFill>
          <a:blip r:embed="rId2"/>
          <a:stretch>
            <a:fillRect/>
          </a:stretch>
        </p:blipFill>
        <p:spPr>
          <a:xfrm>
            <a:off x="311333" y="4457853"/>
            <a:ext cx="8745169" cy="5450437"/>
          </a:xfrm>
          <a:prstGeom prst="rect">
            <a:avLst/>
          </a:prstGeom>
        </p:spPr>
      </p:pic>
      <p:pic>
        <p:nvPicPr>
          <p:cNvPr id="17" name="Picture 16">
            <a:extLst>
              <a:ext uri="{FF2B5EF4-FFF2-40B4-BE49-F238E27FC236}">
                <a16:creationId xmlns:a16="http://schemas.microsoft.com/office/drawing/2014/main" id="{593F05C6-E924-3837-13C2-2634A9AD3407}"/>
              </a:ext>
            </a:extLst>
          </p:cNvPr>
          <p:cNvPicPr>
            <a:picLocks noChangeAspect="1"/>
          </p:cNvPicPr>
          <p:nvPr/>
        </p:nvPicPr>
        <p:blipFill>
          <a:blip r:embed="rId3"/>
          <a:stretch>
            <a:fillRect/>
          </a:stretch>
        </p:blipFill>
        <p:spPr>
          <a:xfrm>
            <a:off x="9231497" y="4457853"/>
            <a:ext cx="8745170" cy="5450437"/>
          </a:xfrm>
          <a:prstGeom prst="rect">
            <a:avLst/>
          </a:prstGeom>
        </p:spPr>
      </p:pic>
    </p:spTree>
    <p:extLst>
      <p:ext uri="{BB962C8B-B14F-4D97-AF65-F5344CB8AC3E}">
        <p14:creationId xmlns:p14="http://schemas.microsoft.com/office/powerpoint/2010/main" val="40109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C936D-8D66-5FDB-091A-17FD8AEF7B1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3D41736-1474-B7CD-0A82-1B7E72FC8FA7}"/>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32720788-E518-1DC3-61D6-D51065C3AB08}"/>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B0FF5709-899D-7533-B8EB-A2EF02C0BA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EB718116-FE1B-B245-1839-26B6454AAB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8B60DA1B-0BA3-F2E4-2BAA-D3D55DC8853A}"/>
              </a:ext>
            </a:extLst>
          </p:cNvPr>
          <p:cNvSpPr txBox="1"/>
          <p:nvPr/>
        </p:nvSpPr>
        <p:spPr>
          <a:xfrm>
            <a:off x="1154723" y="2441908"/>
            <a:ext cx="9006427" cy="1795363"/>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p>
          <a:p>
            <a:pPr marL="342900" lvl="0" indent="-342900" algn="l">
              <a:lnSpc>
                <a:spcPts val="2843"/>
              </a:lnSpc>
              <a:spcBef>
                <a:spcPct val="0"/>
              </a:spcBef>
              <a:buFont typeface="Courier New" panose="02070309020205020404" pitchFamily="49" charset="0"/>
              <a:buChar char="o"/>
            </a:pPr>
            <a:endParaRPr lang="en-US"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4-</a:t>
            </a:r>
            <a:r>
              <a:rPr lang="en-GB" sz="2400" spc="-40" dirty="0">
                <a:solidFill>
                  <a:srgbClr val="002060"/>
                </a:solidFill>
                <a:latin typeface="Poppins"/>
                <a:ea typeface="Poppins"/>
                <a:cs typeface="Poppins"/>
                <a:sym typeface="Poppins"/>
              </a:rPr>
              <a:t>extracting SQL queries for Future ML Phase</a:t>
            </a:r>
          </a:p>
          <a:p>
            <a:pPr lvl="2">
              <a:lnSpc>
                <a:spcPts val="2843"/>
              </a:lnSpc>
              <a:spcBef>
                <a:spcPct val="0"/>
              </a:spcBef>
            </a:pPr>
            <a:r>
              <a:rPr lang="en-GB" sz="2400" spc="-40" dirty="0">
                <a:solidFill>
                  <a:srgbClr val="002060"/>
                </a:solidFill>
                <a:latin typeface="Poppins"/>
                <a:ea typeface="Poppins"/>
                <a:cs typeface="Poppins"/>
                <a:sym typeface="Poppins"/>
              </a:rPr>
              <a:t>-Assignment Completion and Due Date Monitoring</a:t>
            </a:r>
          </a:p>
          <a:p>
            <a:pPr lvl="2">
              <a:lnSpc>
                <a:spcPts val="2843"/>
              </a:lnSpc>
              <a:spcBef>
                <a:spcPct val="0"/>
              </a:spcBef>
            </a:pPr>
            <a:r>
              <a:rPr lang="en-GB" sz="2400" spc="-40" dirty="0">
                <a:solidFill>
                  <a:srgbClr val="002060"/>
                </a:solidFill>
                <a:latin typeface="Poppins"/>
                <a:ea typeface="Poppins"/>
                <a:cs typeface="Poppins"/>
                <a:sym typeface="Poppins"/>
              </a:rPr>
              <a:t>-Certificate Issuance Rates</a:t>
            </a:r>
          </a:p>
        </p:txBody>
      </p:sp>
      <p:grpSp>
        <p:nvGrpSpPr>
          <p:cNvPr id="12" name="Group 12">
            <a:extLst>
              <a:ext uri="{FF2B5EF4-FFF2-40B4-BE49-F238E27FC236}">
                <a16:creationId xmlns:a16="http://schemas.microsoft.com/office/drawing/2014/main" id="{AA04F2E6-451B-0719-D67F-4A1E02309CF8}"/>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121C2506-3F9E-635D-FB63-72F2846B20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414CCCA5-E612-EC23-9DBA-36E68FE0B7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3A334CB2-C7DB-61A0-03FF-E03EC11DFF2B}"/>
              </a:ext>
            </a:extLst>
          </p:cNvPr>
          <p:cNvPicPr>
            <a:picLocks noChangeAspect="1"/>
          </p:cNvPicPr>
          <p:nvPr/>
        </p:nvPicPr>
        <p:blipFill>
          <a:blip r:embed="rId2"/>
          <a:stretch>
            <a:fillRect/>
          </a:stretch>
        </p:blipFill>
        <p:spPr>
          <a:xfrm>
            <a:off x="1154723" y="5129750"/>
            <a:ext cx="8211696" cy="4582164"/>
          </a:xfrm>
          <a:prstGeom prst="rect">
            <a:avLst/>
          </a:prstGeom>
        </p:spPr>
      </p:pic>
      <p:pic>
        <p:nvPicPr>
          <p:cNvPr id="10" name="Picture 9">
            <a:extLst>
              <a:ext uri="{FF2B5EF4-FFF2-40B4-BE49-F238E27FC236}">
                <a16:creationId xmlns:a16="http://schemas.microsoft.com/office/drawing/2014/main" id="{3CB60931-37C6-D371-8255-B0C58E6C13B7}"/>
              </a:ext>
            </a:extLst>
          </p:cNvPr>
          <p:cNvPicPr>
            <a:picLocks noChangeAspect="1"/>
          </p:cNvPicPr>
          <p:nvPr/>
        </p:nvPicPr>
        <p:blipFill>
          <a:blip r:embed="rId3"/>
          <a:stretch>
            <a:fillRect/>
          </a:stretch>
        </p:blipFill>
        <p:spPr>
          <a:xfrm>
            <a:off x="11506200" y="3757958"/>
            <a:ext cx="4553585" cy="5953956"/>
          </a:xfrm>
          <a:prstGeom prst="rect">
            <a:avLst/>
          </a:prstGeom>
        </p:spPr>
      </p:pic>
    </p:spTree>
    <p:extLst>
      <p:ext uri="{BB962C8B-B14F-4D97-AF65-F5344CB8AC3E}">
        <p14:creationId xmlns:p14="http://schemas.microsoft.com/office/powerpoint/2010/main" val="172849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6716C-29E3-9D46-F2D3-D4F79EDFEC9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28D0AFD-3990-D932-6207-4B6B5A0C07EC}"/>
              </a:ext>
            </a:extLst>
          </p:cNvPr>
          <p:cNvSpPr txBox="1"/>
          <p:nvPr/>
        </p:nvSpPr>
        <p:spPr>
          <a:xfrm>
            <a:off x="672202" y="666526"/>
            <a:ext cx="12260483"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BCBCF969-D95E-52C4-064A-628F45DA911C}"/>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16FC6F68-0DD2-4C35-B06C-8A993CC036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B5681667-4FE3-A9A5-A4A1-2AACCE6FB58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13DB72FC-6C23-A178-1B78-67949E48D854}"/>
              </a:ext>
            </a:extLst>
          </p:cNvPr>
          <p:cNvSpPr txBox="1"/>
          <p:nvPr/>
        </p:nvSpPr>
        <p:spPr>
          <a:xfrm>
            <a:off x="1154723" y="2441908"/>
            <a:ext cx="9006427" cy="1795363"/>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Python Programming :</a:t>
            </a:r>
          </a:p>
          <a:p>
            <a:pPr marL="342900" lvl="0" indent="-342900" algn="l">
              <a:lnSpc>
                <a:spcPts val="2843"/>
              </a:lnSpc>
              <a:spcBef>
                <a:spcPct val="0"/>
              </a:spcBef>
              <a:buFont typeface="Courier New" panose="02070309020205020404" pitchFamily="49" charset="0"/>
              <a:buChar char="o"/>
            </a:pPr>
            <a:endParaRPr lang="en-US" b="1" u="none" strike="noStrike" spc="-40" dirty="0">
              <a:solidFill>
                <a:srgbClr val="002060"/>
              </a:solidFill>
              <a:latin typeface="Poppins"/>
              <a:ea typeface="Poppins"/>
              <a:cs typeface="Poppins"/>
              <a:sym typeface="Poppins"/>
            </a:endParaRPr>
          </a:p>
          <a:p>
            <a:pPr lvl="1">
              <a:lnSpc>
                <a:spcPts val="2843"/>
              </a:lnSpc>
              <a:spcBef>
                <a:spcPct val="0"/>
              </a:spcBef>
            </a:pPr>
            <a:r>
              <a:rPr lang="en-US" sz="2400" spc="-40" dirty="0">
                <a:solidFill>
                  <a:srgbClr val="002060"/>
                </a:solidFill>
                <a:latin typeface="Poppins"/>
                <a:ea typeface="Poppins"/>
                <a:cs typeface="Poppins"/>
                <a:sym typeface="Poppins"/>
              </a:rPr>
              <a:t>4-</a:t>
            </a:r>
            <a:r>
              <a:rPr lang="en-GB" sz="2400" spc="-40" dirty="0">
                <a:solidFill>
                  <a:srgbClr val="002060"/>
                </a:solidFill>
                <a:latin typeface="Poppins"/>
                <a:ea typeface="Poppins"/>
                <a:cs typeface="Poppins"/>
                <a:sym typeface="Poppins"/>
              </a:rPr>
              <a:t>extracting SQL queries for Future ML Phase</a:t>
            </a:r>
          </a:p>
          <a:p>
            <a:pPr lvl="2">
              <a:lnSpc>
                <a:spcPts val="2843"/>
              </a:lnSpc>
              <a:spcBef>
                <a:spcPct val="0"/>
              </a:spcBef>
            </a:pPr>
            <a:r>
              <a:rPr lang="en-GB" sz="2400" spc="-40" dirty="0">
                <a:solidFill>
                  <a:srgbClr val="002060"/>
                </a:solidFill>
                <a:latin typeface="Poppins"/>
                <a:ea typeface="Poppins"/>
                <a:cs typeface="Poppins"/>
                <a:sym typeface="Poppins"/>
              </a:rPr>
              <a:t>-Evaluation Score Distribution</a:t>
            </a:r>
          </a:p>
          <a:p>
            <a:pPr lvl="2">
              <a:lnSpc>
                <a:spcPts val="2843"/>
              </a:lnSpc>
              <a:spcBef>
                <a:spcPct val="0"/>
              </a:spcBef>
            </a:pPr>
            <a:r>
              <a:rPr lang="en-GB" sz="2400" spc="-40" dirty="0">
                <a:solidFill>
                  <a:srgbClr val="002060"/>
                </a:solidFill>
                <a:latin typeface="Poppins"/>
                <a:ea typeface="Poppins"/>
                <a:cs typeface="Poppins"/>
                <a:sym typeface="Poppins"/>
              </a:rPr>
              <a:t>-User Engagement Insights</a:t>
            </a:r>
          </a:p>
        </p:txBody>
      </p:sp>
      <p:grpSp>
        <p:nvGrpSpPr>
          <p:cNvPr id="12" name="Group 12">
            <a:extLst>
              <a:ext uri="{FF2B5EF4-FFF2-40B4-BE49-F238E27FC236}">
                <a16:creationId xmlns:a16="http://schemas.microsoft.com/office/drawing/2014/main" id="{C4CFA569-8A5E-2454-1C3E-AC8C926E8A8F}"/>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AB251A91-2F5E-2B7C-755C-9A1BB68825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1B867C2E-05BE-AD34-2978-2D64DD6FBF9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D2801FB3-5949-DE10-CDC5-E73DAF7AE624}"/>
              </a:ext>
            </a:extLst>
          </p:cNvPr>
          <p:cNvPicPr>
            <a:picLocks noChangeAspect="1"/>
          </p:cNvPicPr>
          <p:nvPr/>
        </p:nvPicPr>
        <p:blipFill>
          <a:blip r:embed="rId2"/>
          <a:stretch>
            <a:fillRect/>
          </a:stretch>
        </p:blipFill>
        <p:spPr>
          <a:xfrm>
            <a:off x="1634240" y="5128552"/>
            <a:ext cx="8030696" cy="4448796"/>
          </a:xfrm>
          <a:prstGeom prst="rect">
            <a:avLst/>
          </a:prstGeom>
        </p:spPr>
      </p:pic>
      <p:pic>
        <p:nvPicPr>
          <p:cNvPr id="10" name="Picture 9">
            <a:extLst>
              <a:ext uri="{FF2B5EF4-FFF2-40B4-BE49-F238E27FC236}">
                <a16:creationId xmlns:a16="http://schemas.microsoft.com/office/drawing/2014/main" id="{B9AF6C7A-2654-4B99-C5BF-BE19BC8475E2}"/>
              </a:ext>
            </a:extLst>
          </p:cNvPr>
          <p:cNvPicPr>
            <a:picLocks noChangeAspect="1"/>
          </p:cNvPicPr>
          <p:nvPr/>
        </p:nvPicPr>
        <p:blipFill>
          <a:blip r:embed="rId3"/>
          <a:stretch>
            <a:fillRect/>
          </a:stretch>
        </p:blipFill>
        <p:spPr>
          <a:xfrm>
            <a:off x="10145910" y="4032785"/>
            <a:ext cx="7697274" cy="5525271"/>
          </a:xfrm>
          <a:prstGeom prst="rect">
            <a:avLst/>
          </a:prstGeom>
        </p:spPr>
      </p:pic>
    </p:spTree>
    <p:extLst>
      <p:ext uri="{BB962C8B-B14F-4D97-AF65-F5344CB8AC3E}">
        <p14:creationId xmlns:p14="http://schemas.microsoft.com/office/powerpoint/2010/main" val="2669545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BD2A-BD89-924E-BA9A-AC5AB0DE9FE4}"/>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A5DC3E1-67BF-B791-B248-B030EC6D9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84" y="1321998"/>
            <a:ext cx="16828632" cy="7643004"/>
          </a:xfrm>
          <a:prstGeom prst="rect">
            <a:avLst/>
          </a:prstGeom>
        </p:spPr>
      </p:pic>
      <p:sp>
        <p:nvSpPr>
          <p:cNvPr id="5" name="TextBox 4">
            <a:extLst>
              <a:ext uri="{FF2B5EF4-FFF2-40B4-BE49-F238E27FC236}">
                <a16:creationId xmlns:a16="http://schemas.microsoft.com/office/drawing/2014/main" id="{6A9FEAFF-83F7-F09A-D944-A807DC47E823}"/>
              </a:ext>
            </a:extLst>
          </p:cNvPr>
          <p:cNvSpPr txBox="1"/>
          <p:nvPr/>
        </p:nvSpPr>
        <p:spPr>
          <a:xfrm>
            <a:off x="570402" y="342900"/>
            <a:ext cx="9144000" cy="584775"/>
          </a:xfrm>
          <a:prstGeom prst="rect">
            <a:avLst/>
          </a:prstGeom>
          <a:noFill/>
        </p:spPr>
        <p:txBody>
          <a:bodyPr wrap="square">
            <a:spAutoFit/>
          </a:bodyPr>
          <a:lstStyle/>
          <a:p>
            <a:r>
              <a:rPr lang="en-US" sz="3200" b="1" dirty="0">
                <a:solidFill>
                  <a:srgbClr val="002060"/>
                </a:solidFill>
                <a:latin typeface="Open Sans Extra Bold" panose="020B0604020202020204" charset="0"/>
                <a:ea typeface="Open Sans Extra Bold" panose="020B0604020202020204" charset="0"/>
                <a:cs typeface="Open Sans Extra Bold" panose="020B0604020202020204" charset="0"/>
              </a:rPr>
              <a:t>Using Azure Synapse:</a:t>
            </a:r>
          </a:p>
        </p:txBody>
      </p:sp>
    </p:spTree>
    <p:extLst>
      <p:ext uri="{BB962C8B-B14F-4D97-AF65-F5344CB8AC3E}">
        <p14:creationId xmlns:p14="http://schemas.microsoft.com/office/powerpoint/2010/main" val="4231296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GB"/>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GB"/>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GB"/>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GB"/>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09248" y="3155449"/>
            <a:ext cx="5857411" cy="5312713"/>
            <a:chOff x="-4154" y="-38100"/>
            <a:chExt cx="1558475" cy="1413547"/>
          </a:xfrm>
        </p:grpSpPr>
        <p:sp>
          <p:nvSpPr>
            <p:cNvPr id="9" name="Freeform 9"/>
            <p:cNvSpPr/>
            <p:nvPr/>
          </p:nvSpPr>
          <p:spPr>
            <a:xfrm>
              <a:off x="-4154" y="6082"/>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GB" dirty="0"/>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GB"/>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52714" y="2103677"/>
            <a:ext cx="18592799"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Phase 3: </a:t>
            </a:r>
            <a:r>
              <a:rPr lang="en-GB" sz="5108" dirty="0">
                <a:solidFill>
                  <a:srgbClr val="FDFDFD"/>
                </a:solidFill>
                <a:latin typeface="Open Sans Extra Bold"/>
                <a:ea typeface="Open Sans Extra Bold"/>
                <a:cs typeface="Open Sans Extra Bold"/>
                <a:sym typeface="Open Sans Extra Bold"/>
              </a:rPr>
              <a:t>Data Science </a:t>
            </a:r>
            <a:endParaRPr lang="en-US" sz="5108" dirty="0">
              <a:solidFill>
                <a:srgbClr val="FDFDFD"/>
              </a:solidFill>
              <a:latin typeface="Open Sans Extra Bold"/>
              <a:ea typeface="Open Sans Extra Bold"/>
              <a:cs typeface="Open Sans Extra Bold"/>
              <a:sym typeface="Open Sans Extra Bold"/>
            </a:endParaRPr>
          </a:p>
        </p:txBody>
      </p:sp>
      <p:sp>
        <p:nvSpPr>
          <p:cNvPr id="27" name="TextBox 27"/>
          <p:cNvSpPr txBox="1"/>
          <p:nvPr/>
        </p:nvSpPr>
        <p:spPr>
          <a:xfrm>
            <a:off x="6495061"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8" name="TextBox 28"/>
          <p:cNvSpPr txBox="1"/>
          <p:nvPr/>
        </p:nvSpPr>
        <p:spPr>
          <a:xfrm>
            <a:off x="1249102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b="1" u="none" strike="noStrike" dirty="0">
                <a:solidFill>
                  <a:srgbClr val="051D40"/>
                </a:solidFill>
                <a:latin typeface="Open Sans Extra Bold"/>
                <a:ea typeface="Open Sans Extra Bold"/>
                <a:cs typeface="Open Sans Extra Bold"/>
                <a:sym typeface="Open Sans Extra Bold"/>
              </a:rPr>
              <a:t>Data Analysis</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b="1" u="none" strike="noStrike" dirty="0">
                <a:solidFill>
                  <a:srgbClr val="051D40"/>
                </a:solidFill>
                <a:latin typeface="Open Sans Extra Bold"/>
                <a:ea typeface="Open Sans Extra Bold"/>
                <a:cs typeface="Open Sans Extra Bold"/>
                <a:sym typeface="Open Sans Extra Bold"/>
              </a:rPr>
              <a:t>Churn Analysis</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b="1" dirty="0">
                <a:solidFill>
                  <a:srgbClr val="051D40"/>
                </a:solidFill>
                <a:latin typeface="Open Sans Extra Bold"/>
                <a:ea typeface="Open Sans Extra Bold"/>
                <a:cs typeface="Open Sans Extra Bold"/>
                <a:sym typeface="Open Sans Extra Bold"/>
              </a:rPr>
              <a:t>ML Models</a:t>
            </a:r>
            <a:endParaRPr lang="en-US" sz="2286" b="1" u="none" strike="noStrike" dirty="0">
              <a:solidFill>
                <a:srgbClr val="051D40"/>
              </a:solidFill>
              <a:latin typeface="Open Sans Extra Bold"/>
              <a:ea typeface="Open Sans Extra Bold"/>
              <a:cs typeface="Open Sans Extra Bold"/>
              <a:sym typeface="Open Sans Extra Bold"/>
            </a:endParaRPr>
          </a:p>
        </p:txBody>
      </p:sp>
      <p:sp>
        <p:nvSpPr>
          <p:cNvPr id="32" name="TextBox 32"/>
          <p:cNvSpPr txBox="1"/>
          <p:nvPr/>
        </p:nvSpPr>
        <p:spPr>
          <a:xfrm>
            <a:off x="52101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33" name="Freeform 18">
            <a:extLst>
              <a:ext uri="{FF2B5EF4-FFF2-40B4-BE49-F238E27FC236}">
                <a16:creationId xmlns:a16="http://schemas.microsoft.com/office/drawing/2014/main" id="{6A3E91C5-E2C0-8EFF-CD57-BB63E0CB67A3}"/>
              </a:ext>
            </a:extLst>
          </p:cNvPr>
          <p:cNvSpPr/>
          <p:nvPr/>
        </p:nvSpPr>
        <p:spPr>
          <a:xfrm>
            <a:off x="1870067" y="4118295"/>
            <a:ext cx="2599761" cy="2042670"/>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5" name="Freeform 9">
            <a:extLst>
              <a:ext uri="{FF2B5EF4-FFF2-40B4-BE49-F238E27FC236}">
                <a16:creationId xmlns:a16="http://schemas.microsoft.com/office/drawing/2014/main" id="{1E9BBE54-8D82-B700-6DD9-730DB5885A0D}"/>
              </a:ext>
            </a:extLst>
          </p:cNvPr>
          <p:cNvSpPr/>
          <p:nvPr/>
        </p:nvSpPr>
        <p:spPr>
          <a:xfrm>
            <a:off x="7711866" y="4118295"/>
            <a:ext cx="2627772" cy="2042670"/>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6" name="Freeform 51">
            <a:extLst>
              <a:ext uri="{FF2B5EF4-FFF2-40B4-BE49-F238E27FC236}">
                <a16:creationId xmlns:a16="http://schemas.microsoft.com/office/drawing/2014/main" id="{09CB8480-9F93-9971-8B01-2B22B7EA6D39}"/>
              </a:ext>
            </a:extLst>
          </p:cNvPr>
          <p:cNvSpPr/>
          <p:nvPr/>
        </p:nvSpPr>
        <p:spPr>
          <a:xfrm>
            <a:off x="13868401" y="3874070"/>
            <a:ext cx="2532990" cy="2531120"/>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6" name="TextBox 6"/>
          <p:cNvSpPr txBox="1"/>
          <p:nvPr/>
        </p:nvSpPr>
        <p:spPr>
          <a:xfrm>
            <a:off x="457200" y="372999"/>
            <a:ext cx="9435759" cy="1103507"/>
          </a:xfrm>
          <a:prstGeom prst="rect">
            <a:avLst/>
          </a:prstGeom>
        </p:spPr>
        <p:txBody>
          <a:bodyPr wrap="square"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1- Data Analysis</a:t>
            </a:r>
          </a:p>
        </p:txBody>
      </p:sp>
      <p:sp>
        <p:nvSpPr>
          <p:cNvPr id="7" name="TextBox 7"/>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US" sz="2400" u="none" strike="noStrike" spc="-46" dirty="0">
                <a:solidFill>
                  <a:srgbClr val="FDFDFD"/>
                </a:solidFill>
                <a:latin typeface="Poppins"/>
                <a:ea typeface="Poppins"/>
                <a:cs typeface="Poppins"/>
                <a:sym typeface="Poppins"/>
              </a:rPr>
              <a:t>1- </a:t>
            </a:r>
            <a:r>
              <a:rPr lang="en-GB" sz="2400" u="none" strike="noStrike" spc="-46" dirty="0">
                <a:solidFill>
                  <a:srgbClr val="FDFDFD"/>
                </a:solidFill>
                <a:latin typeface="Poppins"/>
                <a:ea typeface="Poppins"/>
                <a:cs typeface="Poppins"/>
                <a:sym typeface="Poppins"/>
              </a:rPr>
              <a:t>Overall Progress Status and Evaluation Score</a:t>
            </a:r>
            <a:endParaRPr lang="en-US" sz="2400" u="none" strike="noStrike" spc="-46" dirty="0">
              <a:solidFill>
                <a:srgbClr val="FDFDFD"/>
              </a:solidFill>
              <a:latin typeface="Poppins"/>
              <a:ea typeface="Poppins"/>
              <a:cs typeface="Poppins"/>
              <a:sym typeface="Poppins"/>
            </a:endParaRPr>
          </a:p>
        </p:txBody>
      </p:sp>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pic>
        <p:nvPicPr>
          <p:cNvPr id="6146" name="Picture 2">
            <a:extLst>
              <a:ext uri="{FF2B5EF4-FFF2-40B4-BE49-F238E27FC236}">
                <a16:creationId xmlns:a16="http://schemas.microsoft.com/office/drawing/2014/main" id="{5695F1FC-7BD5-F46A-BE24-677B7F87D8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 y="3124814"/>
            <a:ext cx="8924923" cy="61944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1668E7B-292B-4D68-87B6-621F0CA0EB5D}"/>
              </a:ext>
            </a:extLst>
          </p:cNvPr>
          <p:cNvPicPr>
            <a:picLocks noChangeAspect="1"/>
          </p:cNvPicPr>
          <p:nvPr/>
        </p:nvPicPr>
        <p:blipFill>
          <a:blip r:embed="rId9"/>
          <a:stretch>
            <a:fillRect/>
          </a:stretch>
        </p:blipFill>
        <p:spPr>
          <a:xfrm>
            <a:off x="9681232" y="4124325"/>
            <a:ext cx="8058150" cy="5210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0398089F-D1D4-18BE-774A-11AE8D8639B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0EDDE80A-398B-2EA2-DC0F-185B0DF4DDE3}"/>
              </a:ext>
            </a:extLst>
          </p:cNvPr>
          <p:cNvSpPr txBox="1"/>
          <p:nvPr/>
        </p:nvSpPr>
        <p:spPr>
          <a:xfrm>
            <a:off x="457200" y="372999"/>
            <a:ext cx="9435759" cy="1103507"/>
          </a:xfrm>
          <a:prstGeom prst="rect">
            <a:avLst/>
          </a:prstGeom>
        </p:spPr>
        <p:txBody>
          <a:bodyPr wrap="square"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1- Data Analysis</a:t>
            </a:r>
          </a:p>
        </p:txBody>
      </p:sp>
      <p:sp>
        <p:nvSpPr>
          <p:cNvPr id="7" name="TextBox 7">
            <a:extLst>
              <a:ext uri="{FF2B5EF4-FFF2-40B4-BE49-F238E27FC236}">
                <a16:creationId xmlns:a16="http://schemas.microsoft.com/office/drawing/2014/main" id="{997F2C63-D75B-CE5C-217F-FB20EBC92320}"/>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it-IT" sz="2400" u="none" strike="noStrike" spc="-46" dirty="0">
                <a:solidFill>
                  <a:srgbClr val="FDFDFD"/>
                </a:solidFill>
                <a:latin typeface="Poppins"/>
                <a:ea typeface="Poppins"/>
                <a:cs typeface="Poppins"/>
                <a:sym typeface="Poppins"/>
              </a:rPr>
              <a:t>2- User Performance in Quizzes</a:t>
            </a:r>
            <a:endParaRPr lang="en-US" sz="2400" u="none" strike="noStrike" spc="-46" dirty="0">
              <a:solidFill>
                <a:srgbClr val="FDFDFD"/>
              </a:solidFill>
              <a:latin typeface="Poppins"/>
              <a:ea typeface="Poppins"/>
              <a:cs typeface="Poppins"/>
              <a:sym typeface="Poppins"/>
            </a:endParaRPr>
          </a:p>
        </p:txBody>
      </p:sp>
      <p:sp>
        <p:nvSpPr>
          <p:cNvPr id="8" name="Freeform 8">
            <a:extLst>
              <a:ext uri="{FF2B5EF4-FFF2-40B4-BE49-F238E27FC236}">
                <a16:creationId xmlns:a16="http://schemas.microsoft.com/office/drawing/2014/main" id="{F2E7A218-685E-B3F2-BA7E-A173819E6826}"/>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a:extLst>
              <a:ext uri="{FF2B5EF4-FFF2-40B4-BE49-F238E27FC236}">
                <a16:creationId xmlns:a16="http://schemas.microsoft.com/office/drawing/2014/main" id="{60843471-B0C2-58E5-F846-B170C4D5B575}"/>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a:extLst>
              <a:ext uri="{FF2B5EF4-FFF2-40B4-BE49-F238E27FC236}">
                <a16:creationId xmlns:a16="http://schemas.microsoft.com/office/drawing/2014/main" id="{D66FEF84-4936-C3C7-2061-BCBF0BC3325E}"/>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grpSp>
        <p:nvGrpSpPr>
          <p:cNvPr id="11" name="Group 11">
            <a:extLst>
              <a:ext uri="{FF2B5EF4-FFF2-40B4-BE49-F238E27FC236}">
                <a16:creationId xmlns:a16="http://schemas.microsoft.com/office/drawing/2014/main" id="{B1CAF040-43F7-FE53-629B-EEDD9E5B555F}"/>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B7709039-ED3F-FE1F-764A-4F70C604BC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3" name="TextBox 13">
              <a:extLst>
                <a:ext uri="{FF2B5EF4-FFF2-40B4-BE49-F238E27FC236}">
                  <a16:creationId xmlns:a16="http://schemas.microsoft.com/office/drawing/2014/main" id="{25DC68D9-D4B3-2484-E051-1EE0C46C2D3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7BE2987D-C89F-7909-7F9A-77020B33CF04}"/>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sp>
        <p:nvSpPr>
          <p:cNvPr id="16" name="TextBox 16">
            <a:extLst>
              <a:ext uri="{FF2B5EF4-FFF2-40B4-BE49-F238E27FC236}">
                <a16:creationId xmlns:a16="http://schemas.microsoft.com/office/drawing/2014/main" id="{5C9F0D00-4C19-9299-9CDF-F0C4CAC485E0}"/>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8" name="TextBox 18">
            <a:extLst>
              <a:ext uri="{FF2B5EF4-FFF2-40B4-BE49-F238E27FC236}">
                <a16:creationId xmlns:a16="http://schemas.microsoft.com/office/drawing/2014/main" id="{1CDE076E-D2BB-0C88-6DCB-EB7A764CA053}"/>
              </a:ext>
            </a:extLst>
          </p:cNvPr>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a:extLst>
              <a:ext uri="{FF2B5EF4-FFF2-40B4-BE49-F238E27FC236}">
                <a16:creationId xmlns:a16="http://schemas.microsoft.com/office/drawing/2014/main" id="{306E4D30-D025-6F4C-4EF4-61F803192DEC}"/>
              </a:ext>
            </a:extLst>
          </p:cNvPr>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a:extLst>
              <a:ext uri="{FF2B5EF4-FFF2-40B4-BE49-F238E27FC236}">
                <a16:creationId xmlns:a16="http://schemas.microsoft.com/office/drawing/2014/main" id="{30E765FC-14BD-D4EF-761F-426001F50B76}"/>
              </a:ext>
            </a:extLst>
          </p:cNvPr>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a:extLst>
              <a:ext uri="{FF2B5EF4-FFF2-40B4-BE49-F238E27FC236}">
                <a16:creationId xmlns:a16="http://schemas.microsoft.com/office/drawing/2014/main" id="{5531ECF4-2D03-9318-9D45-BF2D51BB0279}"/>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pic>
        <p:nvPicPr>
          <p:cNvPr id="22" name="Picture 21">
            <a:extLst>
              <a:ext uri="{FF2B5EF4-FFF2-40B4-BE49-F238E27FC236}">
                <a16:creationId xmlns:a16="http://schemas.microsoft.com/office/drawing/2014/main" id="{270D7EF1-54E4-F2AA-9FA0-8B1FA103694A}"/>
              </a:ext>
            </a:extLst>
          </p:cNvPr>
          <p:cNvPicPr>
            <a:picLocks noChangeAspect="1"/>
          </p:cNvPicPr>
          <p:nvPr/>
        </p:nvPicPr>
        <p:blipFill>
          <a:blip r:embed="rId8"/>
          <a:stretch>
            <a:fillRect/>
          </a:stretch>
        </p:blipFill>
        <p:spPr>
          <a:xfrm>
            <a:off x="3571857" y="2389459"/>
            <a:ext cx="11146177" cy="7249654"/>
          </a:xfrm>
          <a:prstGeom prst="rect">
            <a:avLst/>
          </a:prstGeom>
        </p:spPr>
      </p:pic>
    </p:spTree>
    <p:extLst>
      <p:ext uri="{BB962C8B-B14F-4D97-AF65-F5344CB8AC3E}">
        <p14:creationId xmlns:p14="http://schemas.microsoft.com/office/powerpoint/2010/main" val="245906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E8F7-1B50-0D76-EC47-50660EA5D46F}"/>
              </a:ext>
            </a:extLst>
          </p:cNvPr>
          <p:cNvSpPr/>
          <p:nvPr/>
        </p:nvSpPr>
        <p:spPr>
          <a:xfrm>
            <a:off x="-1066803" y="22860"/>
            <a:ext cx="20421600" cy="40767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GB"/>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5" y="2669240"/>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GB"/>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7" y="2669240"/>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dirty="0">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4" y="3873857"/>
            <a:ext cx="10494490" cy="3787255"/>
          </a:xfrm>
          <a:prstGeom prst="rect">
            <a:avLst/>
          </a:prstGeom>
        </p:spPr>
        <p:txBody>
          <a:bodyPr lIns="0" tIns="0" rIns="0" bIns="0" rtlCol="0" anchor="t">
            <a:spAutoFit/>
          </a:bodyPr>
          <a:lstStyle/>
          <a:p>
            <a:pPr algn="ctr">
              <a:lnSpc>
                <a:spcPts val="3288"/>
              </a:lnSpc>
              <a:spcBef>
                <a:spcPct val="0"/>
              </a:spcBef>
            </a:pPr>
            <a:r>
              <a:rPr lang="en-GB" sz="2348" spc="-46" dirty="0">
                <a:solidFill>
                  <a:srgbClr val="FDFDFD"/>
                </a:solidFill>
                <a:latin typeface="Poppins"/>
                <a:ea typeface="Poppins"/>
                <a:cs typeface="Poppins"/>
                <a:sym typeface="Poppins"/>
              </a:rPr>
              <a:t>E-learning platforms aim to revolutionize the way people learn by providing a personalized, interactive, and scalable solution for skill development. This project brings together powerful data management tools, data science, and modern cloud technologies to ensure a seamless educational experience.</a:t>
            </a:r>
          </a:p>
          <a:p>
            <a:pPr algn="ctr">
              <a:lnSpc>
                <a:spcPts val="3288"/>
              </a:lnSpc>
              <a:spcBef>
                <a:spcPct val="0"/>
              </a:spcBef>
            </a:pPr>
            <a:endParaRPr lang="en-US" sz="2348" spc="-46" dirty="0">
              <a:solidFill>
                <a:srgbClr val="FDFDFD"/>
              </a:solidFill>
              <a:latin typeface="Poppins"/>
              <a:ea typeface="Poppins"/>
              <a:cs typeface="Poppins"/>
              <a:sym typeface="Poppins"/>
            </a:endParaRPr>
          </a:p>
          <a:p>
            <a:pPr algn="ctr">
              <a:lnSpc>
                <a:spcPts val="3288"/>
              </a:lnSpc>
              <a:spcBef>
                <a:spcPct val="0"/>
              </a:spcBef>
            </a:pPr>
            <a:r>
              <a:rPr lang="en-GB" sz="2348" spc="-46" dirty="0">
                <a:solidFill>
                  <a:srgbClr val="FDFDFD"/>
                </a:solidFill>
                <a:latin typeface="Poppins"/>
                <a:ea typeface="Poppins"/>
                <a:cs typeface="Poppins"/>
                <a:sym typeface="Poppins"/>
              </a:rPr>
              <a:t>In this presentation, we'll take you through the entire process, from data management to deployment, showcasing the technical challenges we faced and the innovative solutions we implemented.</a:t>
            </a:r>
            <a:endParaRPr lang="en-US" sz="2348" spc="-46" dirty="0">
              <a:solidFill>
                <a:srgbClr val="FDFDFD"/>
              </a:solidFill>
              <a:latin typeface="Poppins"/>
              <a:ea typeface="Poppins"/>
              <a:cs typeface="Poppins"/>
              <a:sym typeface="Poppins"/>
            </a:endParaRPr>
          </a:p>
        </p:txBody>
      </p:sp>
      <p:pic>
        <p:nvPicPr>
          <p:cNvPr id="12" name="Picture 2" descr="مبادرة رواد مصر الرقمية">
            <a:extLst>
              <a:ext uri="{FF2B5EF4-FFF2-40B4-BE49-F238E27FC236}">
                <a16:creationId xmlns:a16="http://schemas.microsoft.com/office/drawing/2014/main" id="{0D7B0365-711C-96FC-A754-F413858416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857" y="701447"/>
            <a:ext cx="1611020" cy="14810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479DF07-9993-C2C9-B00C-59F54DA4C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1400" y="1016906"/>
            <a:ext cx="2318729" cy="1165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668EF4DB-8660-38B5-BB17-D392098C66BD}"/>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6270FECE-E10D-D665-9C12-31419EA99E60}"/>
              </a:ext>
            </a:extLst>
          </p:cNvPr>
          <p:cNvSpPr txBox="1"/>
          <p:nvPr/>
        </p:nvSpPr>
        <p:spPr>
          <a:xfrm>
            <a:off x="457200" y="372999"/>
            <a:ext cx="9435759" cy="1103507"/>
          </a:xfrm>
          <a:prstGeom prst="rect">
            <a:avLst/>
          </a:prstGeom>
        </p:spPr>
        <p:txBody>
          <a:bodyPr wrap="square"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1- Data Analysis</a:t>
            </a:r>
          </a:p>
        </p:txBody>
      </p:sp>
      <p:sp>
        <p:nvSpPr>
          <p:cNvPr id="7" name="TextBox 7">
            <a:extLst>
              <a:ext uri="{FF2B5EF4-FFF2-40B4-BE49-F238E27FC236}">
                <a16:creationId xmlns:a16="http://schemas.microsoft.com/office/drawing/2014/main" id="{FD6C238A-1277-5ACD-38B6-388C0AA441BA}"/>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GB" sz="2400" u="none" strike="noStrike" spc="-46" dirty="0">
                <a:solidFill>
                  <a:srgbClr val="FDFDFD"/>
                </a:solidFill>
                <a:latin typeface="Poppins"/>
                <a:ea typeface="Poppins"/>
                <a:cs typeface="Poppins"/>
                <a:sym typeface="Poppins"/>
              </a:rPr>
              <a:t>3- Assignment Completion and Deadlines</a:t>
            </a:r>
            <a:endParaRPr lang="en-US" sz="2400" u="none" strike="noStrike" spc="-46" dirty="0">
              <a:solidFill>
                <a:srgbClr val="FDFDFD"/>
              </a:solidFill>
              <a:latin typeface="Poppins"/>
              <a:ea typeface="Poppins"/>
              <a:cs typeface="Poppins"/>
              <a:sym typeface="Poppins"/>
            </a:endParaRPr>
          </a:p>
        </p:txBody>
      </p:sp>
      <p:sp>
        <p:nvSpPr>
          <p:cNvPr id="8" name="Freeform 8">
            <a:extLst>
              <a:ext uri="{FF2B5EF4-FFF2-40B4-BE49-F238E27FC236}">
                <a16:creationId xmlns:a16="http://schemas.microsoft.com/office/drawing/2014/main" id="{EE5EC5A7-C22D-60BD-E536-E61D2623A7A0}"/>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a:extLst>
              <a:ext uri="{FF2B5EF4-FFF2-40B4-BE49-F238E27FC236}">
                <a16:creationId xmlns:a16="http://schemas.microsoft.com/office/drawing/2014/main" id="{0AF82EBE-B9EC-5087-1742-BBB69EA7131F}"/>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a:extLst>
              <a:ext uri="{FF2B5EF4-FFF2-40B4-BE49-F238E27FC236}">
                <a16:creationId xmlns:a16="http://schemas.microsoft.com/office/drawing/2014/main" id="{9541D9E8-0DF4-7FC6-5BD1-868F27D3B89D}"/>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grpSp>
        <p:nvGrpSpPr>
          <p:cNvPr id="11" name="Group 11">
            <a:extLst>
              <a:ext uri="{FF2B5EF4-FFF2-40B4-BE49-F238E27FC236}">
                <a16:creationId xmlns:a16="http://schemas.microsoft.com/office/drawing/2014/main" id="{0A29D943-4166-3E5D-830C-D91D5426E39D}"/>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DA132C64-D1EE-5B7F-9CEA-FAE52503C5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3" name="TextBox 13">
              <a:extLst>
                <a:ext uri="{FF2B5EF4-FFF2-40B4-BE49-F238E27FC236}">
                  <a16:creationId xmlns:a16="http://schemas.microsoft.com/office/drawing/2014/main" id="{6F75BB88-531C-4C54-8774-FF741D05606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88BAE4E9-DFC5-707E-1557-111DDA53C5A6}"/>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sp>
        <p:nvSpPr>
          <p:cNvPr id="16" name="TextBox 16">
            <a:extLst>
              <a:ext uri="{FF2B5EF4-FFF2-40B4-BE49-F238E27FC236}">
                <a16:creationId xmlns:a16="http://schemas.microsoft.com/office/drawing/2014/main" id="{0310F0A0-234D-731A-CAAD-947F2F680BC3}"/>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a:extLst>
              <a:ext uri="{FF2B5EF4-FFF2-40B4-BE49-F238E27FC236}">
                <a16:creationId xmlns:a16="http://schemas.microsoft.com/office/drawing/2014/main" id="{E54F9E06-629C-143B-8D54-0FCFE9A6E7D2}"/>
              </a:ext>
            </a:extLst>
          </p:cNvPr>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a:extLst>
              <a:ext uri="{FF2B5EF4-FFF2-40B4-BE49-F238E27FC236}">
                <a16:creationId xmlns:a16="http://schemas.microsoft.com/office/drawing/2014/main" id="{27BEC7D4-4C67-52FD-BE5A-441AADF745B7}"/>
              </a:ext>
            </a:extLst>
          </p:cNvPr>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a:extLst>
              <a:ext uri="{FF2B5EF4-FFF2-40B4-BE49-F238E27FC236}">
                <a16:creationId xmlns:a16="http://schemas.microsoft.com/office/drawing/2014/main" id="{E214FCEB-AE13-4CDB-015D-77DA4700BBC6}"/>
              </a:ext>
            </a:extLst>
          </p:cNvPr>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a:extLst>
              <a:ext uri="{FF2B5EF4-FFF2-40B4-BE49-F238E27FC236}">
                <a16:creationId xmlns:a16="http://schemas.microsoft.com/office/drawing/2014/main" id="{08335E2B-CAD2-1CEF-141B-079E455FD91B}"/>
              </a:ext>
            </a:extLst>
          </p:cNvPr>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a:extLst>
              <a:ext uri="{FF2B5EF4-FFF2-40B4-BE49-F238E27FC236}">
                <a16:creationId xmlns:a16="http://schemas.microsoft.com/office/drawing/2014/main" id="{AA53022D-B6FE-84B9-885D-B22E33D864E1}"/>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pic>
        <p:nvPicPr>
          <p:cNvPr id="7170" name="Picture 2">
            <a:extLst>
              <a:ext uri="{FF2B5EF4-FFF2-40B4-BE49-F238E27FC236}">
                <a16:creationId xmlns:a16="http://schemas.microsoft.com/office/drawing/2014/main" id="{D04BE0C1-4B65-C2E4-0C35-F5916C1165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4374" y="3122429"/>
            <a:ext cx="6313252" cy="65734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C334221-4174-14B6-D16E-6924136937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4466" y="3406977"/>
            <a:ext cx="9023034" cy="600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296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8197FA05-06E4-550A-57DB-CD4E4D23B04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DF1651EB-6175-F5F5-10A5-C697907D161F}"/>
              </a:ext>
            </a:extLst>
          </p:cNvPr>
          <p:cNvSpPr txBox="1"/>
          <p:nvPr/>
        </p:nvSpPr>
        <p:spPr>
          <a:xfrm>
            <a:off x="457200" y="372999"/>
            <a:ext cx="9435759" cy="1103507"/>
          </a:xfrm>
          <a:prstGeom prst="rect">
            <a:avLst/>
          </a:prstGeom>
        </p:spPr>
        <p:txBody>
          <a:bodyPr wrap="square"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1- Data Analysis</a:t>
            </a:r>
          </a:p>
        </p:txBody>
      </p:sp>
      <p:sp>
        <p:nvSpPr>
          <p:cNvPr id="7" name="TextBox 7">
            <a:extLst>
              <a:ext uri="{FF2B5EF4-FFF2-40B4-BE49-F238E27FC236}">
                <a16:creationId xmlns:a16="http://schemas.microsoft.com/office/drawing/2014/main" id="{371B848C-8A25-FF5B-0990-CB9E5B377279}"/>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GB" sz="2400" u="none" strike="noStrike" spc="-46" dirty="0">
                <a:solidFill>
                  <a:srgbClr val="FDFDFD"/>
                </a:solidFill>
                <a:latin typeface="Poppins"/>
                <a:ea typeface="Poppins"/>
                <a:cs typeface="Poppins"/>
                <a:sym typeface="Poppins"/>
              </a:rPr>
              <a:t>4- Certificates Issued per Course</a:t>
            </a:r>
            <a:endParaRPr lang="en-US" sz="2400" u="none" strike="noStrike" spc="-46" dirty="0">
              <a:solidFill>
                <a:srgbClr val="FDFDFD"/>
              </a:solidFill>
              <a:latin typeface="Poppins"/>
              <a:ea typeface="Poppins"/>
              <a:cs typeface="Poppins"/>
              <a:sym typeface="Poppins"/>
            </a:endParaRPr>
          </a:p>
        </p:txBody>
      </p:sp>
      <p:sp>
        <p:nvSpPr>
          <p:cNvPr id="8" name="Freeform 8">
            <a:extLst>
              <a:ext uri="{FF2B5EF4-FFF2-40B4-BE49-F238E27FC236}">
                <a16:creationId xmlns:a16="http://schemas.microsoft.com/office/drawing/2014/main" id="{06C1E213-BDEC-B9CD-FDB9-C9EB5C12F02B}"/>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a:extLst>
              <a:ext uri="{FF2B5EF4-FFF2-40B4-BE49-F238E27FC236}">
                <a16:creationId xmlns:a16="http://schemas.microsoft.com/office/drawing/2014/main" id="{7CD8EB64-C7DB-EC20-401E-E00DF05624BA}"/>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a:extLst>
              <a:ext uri="{FF2B5EF4-FFF2-40B4-BE49-F238E27FC236}">
                <a16:creationId xmlns:a16="http://schemas.microsoft.com/office/drawing/2014/main" id="{FEFE0476-EDD3-C94E-62A1-736ED39B1F1B}"/>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grpSp>
        <p:nvGrpSpPr>
          <p:cNvPr id="11" name="Group 11">
            <a:extLst>
              <a:ext uri="{FF2B5EF4-FFF2-40B4-BE49-F238E27FC236}">
                <a16:creationId xmlns:a16="http://schemas.microsoft.com/office/drawing/2014/main" id="{480B844D-78C7-CFAB-5095-E3514247C550}"/>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2D653152-02C3-2AD2-A1D4-0D3C57A7A0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3" name="TextBox 13">
              <a:extLst>
                <a:ext uri="{FF2B5EF4-FFF2-40B4-BE49-F238E27FC236}">
                  <a16:creationId xmlns:a16="http://schemas.microsoft.com/office/drawing/2014/main" id="{043405F3-2F6E-E0B5-7D5A-9D52F57C035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DC3985A8-2F66-3B6E-A1E0-F8659C579D8E}"/>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sp>
        <p:nvSpPr>
          <p:cNvPr id="16" name="TextBox 16">
            <a:extLst>
              <a:ext uri="{FF2B5EF4-FFF2-40B4-BE49-F238E27FC236}">
                <a16:creationId xmlns:a16="http://schemas.microsoft.com/office/drawing/2014/main" id="{DE578865-12D6-5960-2B33-55175EA3DACD}"/>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a:extLst>
              <a:ext uri="{FF2B5EF4-FFF2-40B4-BE49-F238E27FC236}">
                <a16:creationId xmlns:a16="http://schemas.microsoft.com/office/drawing/2014/main" id="{8CC1F524-D01C-0137-6048-6EEF851ADB20}"/>
              </a:ext>
            </a:extLst>
          </p:cNvPr>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a:extLst>
              <a:ext uri="{FF2B5EF4-FFF2-40B4-BE49-F238E27FC236}">
                <a16:creationId xmlns:a16="http://schemas.microsoft.com/office/drawing/2014/main" id="{7CEFF188-AB0F-C7C9-EE97-F0C1C567E9A3}"/>
              </a:ext>
            </a:extLst>
          </p:cNvPr>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a:extLst>
              <a:ext uri="{FF2B5EF4-FFF2-40B4-BE49-F238E27FC236}">
                <a16:creationId xmlns:a16="http://schemas.microsoft.com/office/drawing/2014/main" id="{D8005EAA-F2B7-3F56-9978-4368B122E492}"/>
              </a:ext>
            </a:extLst>
          </p:cNvPr>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a:extLst>
              <a:ext uri="{FF2B5EF4-FFF2-40B4-BE49-F238E27FC236}">
                <a16:creationId xmlns:a16="http://schemas.microsoft.com/office/drawing/2014/main" id="{21B40CB0-40E4-2F5E-D542-D3B185F9B6F1}"/>
              </a:ext>
            </a:extLst>
          </p:cNvPr>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a:extLst>
              <a:ext uri="{FF2B5EF4-FFF2-40B4-BE49-F238E27FC236}">
                <a16:creationId xmlns:a16="http://schemas.microsoft.com/office/drawing/2014/main" id="{0564B983-146A-1E62-C6B0-8EC076B601BE}"/>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pic>
        <p:nvPicPr>
          <p:cNvPr id="8194" name="Picture 2">
            <a:extLst>
              <a:ext uri="{FF2B5EF4-FFF2-40B4-BE49-F238E27FC236}">
                <a16:creationId xmlns:a16="http://schemas.microsoft.com/office/drawing/2014/main" id="{776022FA-E4A7-E57D-A86A-769134EE68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9499" y="2237689"/>
            <a:ext cx="9549001" cy="755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9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C2654877-E630-E09B-8FB1-43F1198EBEDF}"/>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EC0D659-C83C-912A-D343-6EA13535E256}"/>
              </a:ext>
            </a:extLst>
          </p:cNvPr>
          <p:cNvSpPr txBox="1"/>
          <p:nvPr/>
        </p:nvSpPr>
        <p:spPr>
          <a:xfrm>
            <a:off x="457200" y="372999"/>
            <a:ext cx="9435759" cy="1103507"/>
          </a:xfrm>
          <a:prstGeom prst="rect">
            <a:avLst/>
          </a:prstGeom>
        </p:spPr>
        <p:txBody>
          <a:bodyPr wrap="square" lIns="0" tIns="0" rIns="0" bIns="0" rtlCol="0" anchor="t">
            <a:spAutoFit/>
          </a:bodyPr>
          <a:lstStyle/>
          <a:p>
            <a:pPr algn="l">
              <a:lnSpc>
                <a:spcPts val="9247"/>
              </a:lnSpc>
              <a:spcBef>
                <a:spcPct val="0"/>
              </a:spcBef>
            </a:pPr>
            <a:r>
              <a:rPr lang="en-US" sz="6605" dirty="0">
                <a:solidFill>
                  <a:srgbClr val="FDFDFD"/>
                </a:solidFill>
                <a:latin typeface="Open Sans Extra Bold"/>
                <a:ea typeface="Open Sans Extra Bold"/>
                <a:cs typeface="Open Sans Extra Bold"/>
                <a:sym typeface="Open Sans Extra Bold"/>
              </a:rPr>
              <a:t>1- Data Analysis</a:t>
            </a:r>
          </a:p>
        </p:txBody>
      </p:sp>
      <p:sp>
        <p:nvSpPr>
          <p:cNvPr id="7" name="TextBox 7">
            <a:extLst>
              <a:ext uri="{FF2B5EF4-FFF2-40B4-BE49-F238E27FC236}">
                <a16:creationId xmlns:a16="http://schemas.microsoft.com/office/drawing/2014/main" id="{E25292CB-F86B-61B3-5D7A-E2D3C38EAC5B}"/>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GB" sz="2400" spc="-46" dirty="0">
                <a:solidFill>
                  <a:srgbClr val="FDFDFD"/>
                </a:solidFill>
                <a:latin typeface="Poppins"/>
                <a:ea typeface="Poppins"/>
                <a:cs typeface="Poppins"/>
                <a:sym typeface="Poppins"/>
              </a:rPr>
              <a:t>5</a:t>
            </a:r>
            <a:r>
              <a:rPr lang="en-GB" sz="2400" u="none" strike="noStrike" spc="-46" dirty="0">
                <a:solidFill>
                  <a:srgbClr val="FDFDFD"/>
                </a:solidFill>
                <a:latin typeface="Poppins"/>
                <a:ea typeface="Poppins"/>
                <a:cs typeface="Poppins"/>
                <a:sym typeface="Poppins"/>
              </a:rPr>
              <a:t>- User Engagement</a:t>
            </a:r>
            <a:endParaRPr lang="en-US" sz="2400" u="none" strike="noStrike" spc="-46" dirty="0">
              <a:solidFill>
                <a:srgbClr val="FDFDFD"/>
              </a:solidFill>
              <a:latin typeface="Poppins"/>
              <a:ea typeface="Poppins"/>
              <a:cs typeface="Poppins"/>
              <a:sym typeface="Poppins"/>
            </a:endParaRPr>
          </a:p>
        </p:txBody>
      </p:sp>
      <p:sp>
        <p:nvSpPr>
          <p:cNvPr id="8" name="Freeform 8">
            <a:extLst>
              <a:ext uri="{FF2B5EF4-FFF2-40B4-BE49-F238E27FC236}">
                <a16:creationId xmlns:a16="http://schemas.microsoft.com/office/drawing/2014/main" id="{E9378D07-F25F-3477-F513-55A99D538AD9}"/>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a:extLst>
              <a:ext uri="{FF2B5EF4-FFF2-40B4-BE49-F238E27FC236}">
                <a16:creationId xmlns:a16="http://schemas.microsoft.com/office/drawing/2014/main" id="{C5B7A142-0CB6-66AD-F72B-8702703F20B4}"/>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a:extLst>
              <a:ext uri="{FF2B5EF4-FFF2-40B4-BE49-F238E27FC236}">
                <a16:creationId xmlns:a16="http://schemas.microsoft.com/office/drawing/2014/main" id="{3F7665B0-9E82-5935-8725-2CF579B9A554}"/>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grpSp>
        <p:nvGrpSpPr>
          <p:cNvPr id="11" name="Group 11">
            <a:extLst>
              <a:ext uri="{FF2B5EF4-FFF2-40B4-BE49-F238E27FC236}">
                <a16:creationId xmlns:a16="http://schemas.microsoft.com/office/drawing/2014/main" id="{E7CCA0D2-67B8-79E8-F4FB-AFA161F278A0}"/>
              </a:ext>
            </a:extLst>
          </p:cNvPr>
          <p:cNvGrpSpPr/>
          <p:nvPr/>
        </p:nvGrpSpPr>
        <p:grpSpPr>
          <a:xfrm>
            <a:off x="15652354" y="7940477"/>
            <a:ext cx="4693046" cy="4693046"/>
            <a:chOff x="0" y="0"/>
            <a:chExt cx="812800" cy="812800"/>
          </a:xfrm>
        </p:grpSpPr>
        <p:sp>
          <p:nvSpPr>
            <p:cNvPr id="12" name="Freeform 12">
              <a:extLst>
                <a:ext uri="{FF2B5EF4-FFF2-40B4-BE49-F238E27FC236}">
                  <a16:creationId xmlns:a16="http://schemas.microsoft.com/office/drawing/2014/main" id="{9B20ED49-53F1-8124-6AC0-21619620E3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3" name="TextBox 13">
              <a:extLst>
                <a:ext uri="{FF2B5EF4-FFF2-40B4-BE49-F238E27FC236}">
                  <a16:creationId xmlns:a16="http://schemas.microsoft.com/office/drawing/2014/main" id="{AFE79136-CF8E-96BE-E704-CC32991CCB2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a:extLst>
              <a:ext uri="{FF2B5EF4-FFF2-40B4-BE49-F238E27FC236}">
                <a16:creationId xmlns:a16="http://schemas.microsoft.com/office/drawing/2014/main" id="{9A134C3A-75B1-D561-E7E8-2C27D3E6876C}"/>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sp>
        <p:nvSpPr>
          <p:cNvPr id="16" name="TextBox 16">
            <a:extLst>
              <a:ext uri="{FF2B5EF4-FFF2-40B4-BE49-F238E27FC236}">
                <a16:creationId xmlns:a16="http://schemas.microsoft.com/office/drawing/2014/main" id="{63113427-6062-F1E0-FFAD-04BA28B463A4}"/>
              </a:ext>
            </a:extLst>
          </p:cNvPr>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a:extLst>
              <a:ext uri="{FF2B5EF4-FFF2-40B4-BE49-F238E27FC236}">
                <a16:creationId xmlns:a16="http://schemas.microsoft.com/office/drawing/2014/main" id="{9C57EB82-F062-6F65-07E9-A08E512E3B01}"/>
              </a:ext>
            </a:extLst>
          </p:cNvPr>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a:extLst>
              <a:ext uri="{FF2B5EF4-FFF2-40B4-BE49-F238E27FC236}">
                <a16:creationId xmlns:a16="http://schemas.microsoft.com/office/drawing/2014/main" id="{C3335EDE-F27E-20A7-E698-D4FBE2235312}"/>
              </a:ext>
            </a:extLst>
          </p:cNvPr>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20" name="TextBox 20">
            <a:extLst>
              <a:ext uri="{FF2B5EF4-FFF2-40B4-BE49-F238E27FC236}">
                <a16:creationId xmlns:a16="http://schemas.microsoft.com/office/drawing/2014/main" id="{C86C5F7B-8548-FE58-6411-23521503E32E}"/>
              </a:ext>
            </a:extLst>
          </p:cNvPr>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a:extLst>
              <a:ext uri="{FF2B5EF4-FFF2-40B4-BE49-F238E27FC236}">
                <a16:creationId xmlns:a16="http://schemas.microsoft.com/office/drawing/2014/main" id="{B35ED185-00AE-650A-37CB-9308BE0B0C96}"/>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GB"/>
          </a:p>
        </p:txBody>
      </p:sp>
      <p:pic>
        <p:nvPicPr>
          <p:cNvPr id="9218" name="Picture 2">
            <a:extLst>
              <a:ext uri="{FF2B5EF4-FFF2-40B4-BE49-F238E27FC236}">
                <a16:creationId xmlns:a16="http://schemas.microsoft.com/office/drawing/2014/main" id="{56C9AAC5-3DA7-9484-5670-438C9C6363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2615" y="2277828"/>
            <a:ext cx="10557481" cy="747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6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p:cNvSpPr txBox="1"/>
          <p:nvPr/>
        </p:nvSpPr>
        <p:spPr>
          <a:xfrm>
            <a:off x="533400" y="723900"/>
            <a:ext cx="7884841" cy="807913"/>
          </a:xfrm>
          <a:prstGeom prst="rect">
            <a:avLst/>
          </a:prstGeom>
        </p:spPr>
        <p:txBody>
          <a:bodyPr lIns="0" tIns="0" rIns="0" bIns="0" rtlCol="0" anchor="t">
            <a:spAutoFit/>
          </a:bodyPr>
          <a:lstStyle/>
          <a:p>
            <a:pPr marL="0" lvl="0" indent="0">
              <a:lnSpc>
                <a:spcPts val="6300"/>
              </a:lnSpc>
              <a:spcBef>
                <a:spcPct val="0"/>
              </a:spcBef>
            </a:pPr>
            <a:r>
              <a:rPr lang="en-US" sz="6000" dirty="0">
                <a:solidFill>
                  <a:srgbClr val="002060"/>
                </a:solidFill>
                <a:latin typeface="Open Sans Extra Bold"/>
                <a:ea typeface="Open Sans Extra Bold"/>
                <a:cs typeface="Open Sans Extra Bold"/>
                <a:sym typeface="Open Sans Extra Bold"/>
              </a:rPr>
              <a:t>2- Churn Analysis</a:t>
            </a:r>
          </a:p>
        </p:txBody>
      </p:sp>
      <p:sp>
        <p:nvSpPr>
          <p:cNvPr id="39" name="TextBox 7">
            <a:extLst>
              <a:ext uri="{FF2B5EF4-FFF2-40B4-BE49-F238E27FC236}">
                <a16:creationId xmlns:a16="http://schemas.microsoft.com/office/drawing/2014/main" id="{927972C9-C5B3-9E8B-1767-8AA0C99C3EC7}"/>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GB" sz="2400" spc="-46" dirty="0">
                <a:solidFill>
                  <a:srgbClr val="002060"/>
                </a:solidFill>
                <a:latin typeface="Poppins"/>
                <a:ea typeface="Poppins"/>
                <a:cs typeface="Poppins"/>
                <a:sym typeface="Poppins"/>
              </a:rPr>
              <a:t>1- Churned Users Based on Inactivity</a:t>
            </a:r>
            <a:endParaRPr lang="en-US" sz="2400" u="none" strike="noStrike" spc="-46" dirty="0">
              <a:solidFill>
                <a:srgbClr val="002060"/>
              </a:solidFill>
              <a:latin typeface="Poppins"/>
              <a:ea typeface="Poppins"/>
              <a:cs typeface="Poppins"/>
              <a:sym typeface="Poppins"/>
            </a:endParaRPr>
          </a:p>
        </p:txBody>
      </p:sp>
      <p:pic>
        <p:nvPicPr>
          <p:cNvPr id="41" name="Picture 40">
            <a:extLst>
              <a:ext uri="{FF2B5EF4-FFF2-40B4-BE49-F238E27FC236}">
                <a16:creationId xmlns:a16="http://schemas.microsoft.com/office/drawing/2014/main" id="{88F37951-744E-14BC-7F14-936BDC617255}"/>
              </a:ext>
            </a:extLst>
          </p:cNvPr>
          <p:cNvPicPr>
            <a:picLocks noChangeAspect="1"/>
          </p:cNvPicPr>
          <p:nvPr/>
        </p:nvPicPr>
        <p:blipFill>
          <a:blip r:embed="rId2"/>
          <a:stretch>
            <a:fillRect/>
          </a:stretch>
        </p:blipFill>
        <p:spPr>
          <a:xfrm>
            <a:off x="5943600" y="2041523"/>
            <a:ext cx="7262812" cy="76735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2653790-B104-B219-62CC-97A6DCF389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23F7D22-250E-BFC5-7F66-D30BB334ECF6}"/>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9651BEFA-04B2-4BF9-A062-92C462C9D1DA}"/>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a:extLst>
                <a:ext uri="{FF2B5EF4-FFF2-40B4-BE49-F238E27FC236}">
                  <a16:creationId xmlns:a16="http://schemas.microsoft.com/office/drawing/2014/main" id="{B96D413C-282F-6B3F-7981-52EBD7A38624}"/>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a:extLst>
              <a:ext uri="{FF2B5EF4-FFF2-40B4-BE49-F238E27FC236}">
                <a16:creationId xmlns:a16="http://schemas.microsoft.com/office/drawing/2014/main" id="{FDCFE464-FCB8-CA35-1373-113E9F2BF5A6}"/>
              </a:ext>
            </a:extLst>
          </p:cNvPr>
          <p:cNvSpPr txBox="1"/>
          <p:nvPr/>
        </p:nvSpPr>
        <p:spPr>
          <a:xfrm>
            <a:off x="533400" y="723900"/>
            <a:ext cx="7884841" cy="807913"/>
          </a:xfrm>
          <a:prstGeom prst="rect">
            <a:avLst/>
          </a:prstGeom>
        </p:spPr>
        <p:txBody>
          <a:bodyPr lIns="0" tIns="0" rIns="0" bIns="0" rtlCol="0" anchor="t">
            <a:spAutoFit/>
          </a:bodyPr>
          <a:lstStyle/>
          <a:p>
            <a:pPr marL="0" lvl="0" indent="0">
              <a:lnSpc>
                <a:spcPts val="6300"/>
              </a:lnSpc>
              <a:spcBef>
                <a:spcPct val="0"/>
              </a:spcBef>
            </a:pPr>
            <a:r>
              <a:rPr lang="en-US" sz="6000" dirty="0">
                <a:solidFill>
                  <a:srgbClr val="002060"/>
                </a:solidFill>
                <a:latin typeface="Open Sans Extra Bold"/>
                <a:ea typeface="Open Sans Extra Bold"/>
                <a:cs typeface="Open Sans Extra Bold"/>
                <a:sym typeface="Open Sans Extra Bold"/>
              </a:rPr>
              <a:t>2- Churn Analysis</a:t>
            </a:r>
          </a:p>
        </p:txBody>
      </p:sp>
      <p:sp>
        <p:nvSpPr>
          <p:cNvPr id="39" name="TextBox 7">
            <a:extLst>
              <a:ext uri="{FF2B5EF4-FFF2-40B4-BE49-F238E27FC236}">
                <a16:creationId xmlns:a16="http://schemas.microsoft.com/office/drawing/2014/main" id="{176E8177-20CA-078F-233A-401AEE37F1D7}"/>
              </a:ext>
            </a:extLst>
          </p:cNvPr>
          <p:cNvSpPr txBox="1"/>
          <p:nvPr/>
        </p:nvSpPr>
        <p:spPr>
          <a:xfrm>
            <a:off x="1074374" y="1650710"/>
            <a:ext cx="9913189" cy="390813"/>
          </a:xfrm>
          <a:prstGeom prst="rect">
            <a:avLst/>
          </a:prstGeom>
        </p:spPr>
        <p:txBody>
          <a:bodyPr lIns="0" tIns="0" rIns="0" bIns="0" rtlCol="0" anchor="t">
            <a:spAutoFit/>
          </a:bodyPr>
          <a:lstStyle/>
          <a:p>
            <a:pPr algn="l">
              <a:lnSpc>
                <a:spcPts val="3238"/>
              </a:lnSpc>
            </a:pPr>
            <a:r>
              <a:rPr lang="en-GB" sz="2400" spc="-46" dirty="0">
                <a:solidFill>
                  <a:srgbClr val="002060"/>
                </a:solidFill>
                <a:latin typeface="Poppins"/>
                <a:ea typeface="Poppins"/>
                <a:cs typeface="Poppins"/>
                <a:sym typeface="Poppins"/>
              </a:rPr>
              <a:t>2- User Engagement and Progress</a:t>
            </a:r>
            <a:endParaRPr lang="en-US" sz="2400" u="none" strike="noStrike" spc="-46" dirty="0">
              <a:solidFill>
                <a:srgbClr val="002060"/>
              </a:solidFill>
              <a:latin typeface="Poppins"/>
              <a:ea typeface="Poppins"/>
              <a:cs typeface="Poppins"/>
              <a:sym typeface="Poppins"/>
            </a:endParaRPr>
          </a:p>
        </p:txBody>
      </p:sp>
      <p:pic>
        <p:nvPicPr>
          <p:cNvPr id="10244" name="Picture 4">
            <a:extLst>
              <a:ext uri="{FF2B5EF4-FFF2-40B4-BE49-F238E27FC236}">
                <a16:creationId xmlns:a16="http://schemas.microsoft.com/office/drawing/2014/main" id="{0F370A80-7B9F-58E7-5604-656382305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076" y="2192238"/>
            <a:ext cx="9122330" cy="738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71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GB"/>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883200" y="-1622888"/>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72604" y="4421329"/>
            <a:ext cx="6033363" cy="799078"/>
          </a:xfrm>
          <a:prstGeom prst="rect">
            <a:avLst/>
          </a:prstGeom>
        </p:spPr>
        <p:txBody>
          <a:bodyPr lIns="0" tIns="0" rIns="0" bIns="0" rtlCol="0" anchor="t">
            <a:spAutoFit/>
          </a:bodyPr>
          <a:lstStyle/>
          <a:p>
            <a:pPr marL="0" lvl="0" indent="0" algn="l">
              <a:lnSpc>
                <a:spcPts val="6553"/>
              </a:lnSpc>
              <a:spcBef>
                <a:spcPct val="0"/>
              </a:spcBef>
            </a:pPr>
            <a:r>
              <a:rPr lang="en-US" sz="4680" dirty="0">
                <a:solidFill>
                  <a:srgbClr val="FDFDFD"/>
                </a:solidFill>
                <a:latin typeface="Open Sans Extra Bold"/>
                <a:ea typeface="Open Sans Extra Bold"/>
                <a:cs typeface="Open Sans Extra Bold"/>
                <a:sym typeface="Open Sans Extra Bold"/>
              </a:rPr>
              <a:t>3-ML Models :</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11" name="TextBox 11"/>
          <p:cNvSpPr txBox="1"/>
          <p:nvPr/>
        </p:nvSpPr>
        <p:spPr>
          <a:xfrm>
            <a:off x="10223641" y="2246263"/>
            <a:ext cx="5768345" cy="355354"/>
          </a:xfrm>
          <a:prstGeom prst="rect">
            <a:avLst/>
          </a:prstGeom>
        </p:spPr>
        <p:txBody>
          <a:bodyPr lIns="0" tIns="0" rIns="0" bIns="0" rtlCol="0" anchor="t">
            <a:spAutoFit/>
          </a:bodyPr>
          <a:lstStyle/>
          <a:p>
            <a:pPr algn="l">
              <a:lnSpc>
                <a:spcPts val="2495"/>
              </a:lnSpc>
            </a:pPr>
            <a:r>
              <a:rPr lang="en-US" sz="3200" u="none" strike="noStrike" spc="-35" dirty="0">
                <a:solidFill>
                  <a:srgbClr val="145DA0"/>
                </a:solidFill>
                <a:latin typeface="Poppins"/>
                <a:ea typeface="Poppins"/>
                <a:cs typeface="Poppins"/>
                <a:sym typeface="Poppins"/>
              </a:rPr>
              <a:t>Churn Prediction Features</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14" name="TextBox 14"/>
          <p:cNvSpPr txBox="1"/>
          <p:nvPr/>
        </p:nvSpPr>
        <p:spPr>
          <a:xfrm>
            <a:off x="10729553" y="4037742"/>
            <a:ext cx="5768345" cy="355354"/>
          </a:xfrm>
          <a:prstGeom prst="rect">
            <a:avLst/>
          </a:prstGeom>
        </p:spPr>
        <p:txBody>
          <a:bodyPr lIns="0" tIns="0" rIns="0" bIns="0" rtlCol="0" anchor="t">
            <a:spAutoFit/>
          </a:bodyPr>
          <a:lstStyle/>
          <a:p>
            <a:pPr algn="l">
              <a:lnSpc>
                <a:spcPts val="2495"/>
              </a:lnSpc>
            </a:pPr>
            <a:r>
              <a:rPr lang="en-US" sz="3200" u="none" strike="noStrike" spc="-35" dirty="0">
                <a:solidFill>
                  <a:srgbClr val="145DA0"/>
                </a:solidFill>
                <a:latin typeface="Poppins"/>
                <a:ea typeface="Poppins"/>
                <a:cs typeface="Poppins"/>
                <a:sym typeface="Poppins"/>
              </a:rPr>
              <a:t>Logistic Regression Classifier</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17" name="TextBox 17"/>
          <p:cNvSpPr txBox="1"/>
          <p:nvPr/>
        </p:nvSpPr>
        <p:spPr>
          <a:xfrm>
            <a:off x="10725016" y="5921386"/>
            <a:ext cx="5768345" cy="355354"/>
          </a:xfrm>
          <a:prstGeom prst="rect">
            <a:avLst/>
          </a:prstGeom>
        </p:spPr>
        <p:txBody>
          <a:bodyPr lIns="0" tIns="0" rIns="0" bIns="0" rtlCol="0" anchor="t">
            <a:spAutoFit/>
          </a:bodyPr>
          <a:lstStyle/>
          <a:p>
            <a:pPr algn="l">
              <a:lnSpc>
                <a:spcPts val="2495"/>
              </a:lnSpc>
            </a:pPr>
            <a:r>
              <a:rPr lang="en-US" sz="3200" u="none" strike="noStrike" spc="-35" dirty="0">
                <a:solidFill>
                  <a:srgbClr val="145DA0"/>
                </a:solidFill>
                <a:latin typeface="Poppins"/>
                <a:ea typeface="Poppins"/>
                <a:cs typeface="Poppins"/>
                <a:sym typeface="Poppins"/>
              </a:rPr>
              <a:t>Random Forest Classifier</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3</a:t>
            </a:r>
          </a:p>
        </p:txBody>
      </p:sp>
      <p:sp>
        <p:nvSpPr>
          <p:cNvPr id="19" name="Freeform 19"/>
          <p:cNvSpPr/>
          <p:nvPr/>
        </p:nvSpPr>
        <p:spPr>
          <a:xfrm>
            <a:off x="8618101" y="7236584"/>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dirty="0"/>
          </a:p>
        </p:txBody>
      </p:sp>
      <p:sp>
        <p:nvSpPr>
          <p:cNvPr id="20" name="TextBox 20"/>
          <p:cNvSpPr txBox="1"/>
          <p:nvPr/>
        </p:nvSpPr>
        <p:spPr>
          <a:xfrm>
            <a:off x="10187415" y="7814243"/>
            <a:ext cx="5768345" cy="355354"/>
          </a:xfrm>
          <a:prstGeom prst="rect">
            <a:avLst/>
          </a:prstGeom>
        </p:spPr>
        <p:txBody>
          <a:bodyPr lIns="0" tIns="0" rIns="0" bIns="0" rtlCol="0" anchor="t">
            <a:spAutoFit/>
          </a:bodyPr>
          <a:lstStyle/>
          <a:p>
            <a:pPr algn="l">
              <a:lnSpc>
                <a:spcPts val="2495"/>
              </a:lnSpc>
            </a:pPr>
            <a:r>
              <a:rPr lang="en-US" sz="3200" u="none" strike="noStrike" spc="-35" dirty="0" err="1">
                <a:solidFill>
                  <a:srgbClr val="145DA0"/>
                </a:solidFill>
                <a:latin typeface="Poppins"/>
                <a:ea typeface="Poppins"/>
                <a:cs typeface="Poppins"/>
                <a:sym typeface="Poppins"/>
              </a:rPr>
              <a:t>XGBoost</a:t>
            </a:r>
            <a:endParaRPr lang="en-US" sz="3200" u="none" strike="noStrike" spc="-35" dirty="0">
              <a:solidFill>
                <a:srgbClr val="145DA0"/>
              </a:solidFill>
              <a:latin typeface="Poppins"/>
              <a:ea typeface="Poppins"/>
              <a:cs typeface="Poppins"/>
              <a:sym typeface="Poppins"/>
            </a:endParaRPr>
          </a:p>
        </p:txBody>
      </p:sp>
      <p:sp>
        <p:nvSpPr>
          <p:cNvPr id="21" name="TextBox 21"/>
          <p:cNvSpPr txBox="1"/>
          <p:nvPr/>
        </p:nvSpPr>
        <p:spPr>
          <a:xfrm>
            <a:off x="8763159" y="7547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GB"/>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GB"/>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GB"/>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GB"/>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AA7B8FDF-5A48-B6CC-05C6-91CF7D5B04E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F10F9E-48FD-D3EF-9259-E785A2D08EDD}"/>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F51DC12F-79DF-89D1-E31F-549124B06243}"/>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a:extLst>
                <a:ext uri="{FF2B5EF4-FFF2-40B4-BE49-F238E27FC236}">
                  <a16:creationId xmlns:a16="http://schemas.microsoft.com/office/drawing/2014/main" id="{8E1028FC-EC70-39F4-47F1-CBE4DEDFFC62}"/>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a:extLst>
              <a:ext uri="{FF2B5EF4-FFF2-40B4-BE49-F238E27FC236}">
                <a16:creationId xmlns:a16="http://schemas.microsoft.com/office/drawing/2014/main" id="{3615B57D-F3AB-8C83-0848-E654A62BC7C1}"/>
              </a:ext>
            </a:extLst>
          </p:cNvPr>
          <p:cNvSpPr txBox="1"/>
          <p:nvPr/>
        </p:nvSpPr>
        <p:spPr>
          <a:xfrm>
            <a:off x="1451489" y="1116420"/>
            <a:ext cx="12871938" cy="776495"/>
          </a:xfrm>
          <a:prstGeom prst="rect">
            <a:avLst/>
          </a:prstGeom>
        </p:spPr>
        <p:txBody>
          <a:bodyPr wrap="square" lIns="0" tIns="0" rIns="0" bIns="0" rtlCol="0" anchor="t">
            <a:spAutoFit/>
          </a:bodyPr>
          <a:lstStyle/>
          <a:p>
            <a:pPr algn="l">
              <a:lnSpc>
                <a:spcPts val="2495"/>
              </a:lnSpc>
            </a:pPr>
            <a:endParaRPr lang="en-US" sz="6000" u="none" strike="noStrike" spc="-35" dirty="0">
              <a:solidFill>
                <a:srgbClr val="145DA0"/>
              </a:solidFill>
              <a:latin typeface="Poppins"/>
              <a:ea typeface="Poppins"/>
              <a:cs typeface="Poppins"/>
              <a:sym typeface="Poppins"/>
            </a:endParaRPr>
          </a:p>
          <a:p>
            <a:pPr algn="l">
              <a:lnSpc>
                <a:spcPts val="2495"/>
              </a:lnSpc>
            </a:pPr>
            <a:r>
              <a:rPr lang="en-US" sz="6000" spc="-35" dirty="0">
                <a:solidFill>
                  <a:srgbClr val="145DA0"/>
                </a:solidFill>
                <a:latin typeface="Poppins"/>
                <a:ea typeface="Poppins"/>
                <a:cs typeface="Poppins"/>
                <a:sym typeface="Poppins"/>
              </a:rPr>
              <a:t>1- </a:t>
            </a:r>
            <a:r>
              <a:rPr lang="en-US" sz="6000" u="none" strike="noStrike" spc="-35" dirty="0">
                <a:solidFill>
                  <a:srgbClr val="145DA0"/>
                </a:solidFill>
                <a:latin typeface="Poppins"/>
                <a:ea typeface="Poppins"/>
                <a:cs typeface="Poppins"/>
                <a:sym typeface="Poppins"/>
              </a:rPr>
              <a:t>Churn Prediction Features</a:t>
            </a:r>
          </a:p>
        </p:txBody>
      </p:sp>
      <p:pic>
        <p:nvPicPr>
          <p:cNvPr id="6" name="Picture 5">
            <a:extLst>
              <a:ext uri="{FF2B5EF4-FFF2-40B4-BE49-F238E27FC236}">
                <a16:creationId xmlns:a16="http://schemas.microsoft.com/office/drawing/2014/main" id="{892AF384-9382-C8F0-B7F5-20B441F9ECA1}"/>
              </a:ext>
            </a:extLst>
          </p:cNvPr>
          <p:cNvPicPr>
            <a:picLocks noChangeAspect="1"/>
          </p:cNvPicPr>
          <p:nvPr/>
        </p:nvPicPr>
        <p:blipFill>
          <a:blip r:embed="rId2"/>
          <a:stretch>
            <a:fillRect/>
          </a:stretch>
        </p:blipFill>
        <p:spPr>
          <a:xfrm>
            <a:off x="1451489" y="2714286"/>
            <a:ext cx="15385022" cy="4858428"/>
          </a:xfrm>
          <a:prstGeom prst="rect">
            <a:avLst/>
          </a:prstGeom>
        </p:spPr>
      </p:pic>
    </p:spTree>
    <p:extLst>
      <p:ext uri="{BB962C8B-B14F-4D97-AF65-F5344CB8AC3E}">
        <p14:creationId xmlns:p14="http://schemas.microsoft.com/office/powerpoint/2010/main" val="130059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05844343-B2E0-56E4-E4A6-B34C2AF264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E6AA97-687F-31CA-BBE4-4CF7C513CB3E}"/>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9D59923F-8149-9E8C-D5E8-471E40473EAB}"/>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a:extLst>
                <a:ext uri="{FF2B5EF4-FFF2-40B4-BE49-F238E27FC236}">
                  <a16:creationId xmlns:a16="http://schemas.microsoft.com/office/drawing/2014/main" id="{58DF2989-78CC-3BD2-880E-975ECAF92530}"/>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a:extLst>
              <a:ext uri="{FF2B5EF4-FFF2-40B4-BE49-F238E27FC236}">
                <a16:creationId xmlns:a16="http://schemas.microsoft.com/office/drawing/2014/main" id="{789BDD29-D06B-A619-4BE2-068CB224984E}"/>
              </a:ext>
            </a:extLst>
          </p:cNvPr>
          <p:cNvSpPr txBox="1"/>
          <p:nvPr/>
        </p:nvSpPr>
        <p:spPr>
          <a:xfrm>
            <a:off x="990599" y="571500"/>
            <a:ext cx="16306800" cy="1243930"/>
          </a:xfrm>
          <a:prstGeom prst="rect">
            <a:avLst/>
          </a:prstGeom>
        </p:spPr>
        <p:txBody>
          <a:bodyPr wrap="square" lIns="0" tIns="0" rIns="0" bIns="0" rtlCol="0" anchor="t">
            <a:spAutoFit/>
          </a:bodyPr>
          <a:lstStyle/>
          <a:p>
            <a:pPr algn="l">
              <a:lnSpc>
                <a:spcPts val="2495"/>
              </a:lnSpc>
            </a:pPr>
            <a:endParaRPr lang="en-US" sz="6000" u="none" strike="noStrike" spc="-35" dirty="0">
              <a:solidFill>
                <a:srgbClr val="145DA0"/>
              </a:solidFill>
              <a:latin typeface="Poppins"/>
              <a:ea typeface="Poppins"/>
              <a:cs typeface="Poppins"/>
              <a:sym typeface="Poppins"/>
            </a:endParaRPr>
          </a:p>
          <a:p>
            <a:pPr algn="l"/>
            <a:r>
              <a:rPr lang="en-US" sz="6000" u="none" strike="noStrike" spc="-35" dirty="0">
                <a:solidFill>
                  <a:srgbClr val="145DA0"/>
                </a:solidFill>
                <a:latin typeface="Poppins"/>
                <a:ea typeface="Poppins"/>
                <a:cs typeface="Poppins"/>
                <a:sym typeface="Poppins"/>
              </a:rPr>
              <a:t>2- Logistic Regression Classifier Evaluation</a:t>
            </a:r>
          </a:p>
        </p:txBody>
      </p:sp>
      <p:pic>
        <p:nvPicPr>
          <p:cNvPr id="7" name="Picture 6">
            <a:extLst>
              <a:ext uri="{FF2B5EF4-FFF2-40B4-BE49-F238E27FC236}">
                <a16:creationId xmlns:a16="http://schemas.microsoft.com/office/drawing/2014/main" id="{2EA92795-87B2-188E-F27A-63B5462CF3DA}"/>
              </a:ext>
            </a:extLst>
          </p:cNvPr>
          <p:cNvPicPr>
            <a:picLocks noChangeAspect="1"/>
          </p:cNvPicPr>
          <p:nvPr/>
        </p:nvPicPr>
        <p:blipFill>
          <a:blip r:embed="rId2"/>
          <a:stretch>
            <a:fillRect/>
          </a:stretch>
        </p:blipFill>
        <p:spPr>
          <a:xfrm>
            <a:off x="6404825" y="2044638"/>
            <a:ext cx="5287113" cy="2476846"/>
          </a:xfrm>
          <a:prstGeom prst="rect">
            <a:avLst/>
          </a:prstGeom>
        </p:spPr>
      </p:pic>
      <p:pic>
        <p:nvPicPr>
          <p:cNvPr id="12290" name="Picture 2">
            <a:extLst>
              <a:ext uri="{FF2B5EF4-FFF2-40B4-BE49-F238E27FC236}">
                <a16:creationId xmlns:a16="http://schemas.microsoft.com/office/drawing/2014/main" id="{74BE9705-1058-2BBC-7C7B-E72E1AFA8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15" y="4762500"/>
            <a:ext cx="5597105" cy="476015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4C99FB0-3657-9337-D21C-9DCDCE4F6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5200" y="4610100"/>
            <a:ext cx="6477000" cy="51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18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51F8C4BB-37E0-57E9-2EE1-F8C16D819C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AE8B20-C95B-D45E-0F85-EE82DBB6C120}"/>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0AE976E0-6BBA-FB16-7131-B02C140DB32C}"/>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a:extLst>
                <a:ext uri="{FF2B5EF4-FFF2-40B4-BE49-F238E27FC236}">
                  <a16:creationId xmlns:a16="http://schemas.microsoft.com/office/drawing/2014/main" id="{9712A139-ECAA-DA84-CE96-EEFE82441136}"/>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a:extLst>
              <a:ext uri="{FF2B5EF4-FFF2-40B4-BE49-F238E27FC236}">
                <a16:creationId xmlns:a16="http://schemas.microsoft.com/office/drawing/2014/main" id="{35801E52-95BF-9BFC-0FB1-F3546AE8C2B4}"/>
              </a:ext>
            </a:extLst>
          </p:cNvPr>
          <p:cNvSpPr txBox="1"/>
          <p:nvPr/>
        </p:nvSpPr>
        <p:spPr>
          <a:xfrm>
            <a:off x="990599" y="571500"/>
            <a:ext cx="16306800" cy="1243930"/>
          </a:xfrm>
          <a:prstGeom prst="rect">
            <a:avLst/>
          </a:prstGeom>
        </p:spPr>
        <p:txBody>
          <a:bodyPr wrap="square" lIns="0" tIns="0" rIns="0" bIns="0" rtlCol="0" anchor="t">
            <a:spAutoFit/>
          </a:bodyPr>
          <a:lstStyle/>
          <a:p>
            <a:pPr algn="l">
              <a:lnSpc>
                <a:spcPts val="2495"/>
              </a:lnSpc>
            </a:pPr>
            <a:endParaRPr lang="en-US" sz="6000" u="none" strike="noStrike" spc="-35" dirty="0">
              <a:solidFill>
                <a:srgbClr val="145DA0"/>
              </a:solidFill>
              <a:latin typeface="Poppins"/>
              <a:ea typeface="Poppins"/>
              <a:cs typeface="Poppins"/>
              <a:sym typeface="Poppins"/>
            </a:endParaRPr>
          </a:p>
          <a:p>
            <a:pPr algn="l"/>
            <a:r>
              <a:rPr lang="en-US" sz="6000" spc="-35" dirty="0">
                <a:solidFill>
                  <a:srgbClr val="145DA0"/>
                </a:solidFill>
                <a:latin typeface="Poppins"/>
                <a:ea typeface="Poppins"/>
                <a:cs typeface="Poppins"/>
                <a:sym typeface="Poppins"/>
              </a:rPr>
              <a:t>3</a:t>
            </a:r>
            <a:r>
              <a:rPr lang="en-US" sz="6000" u="none" strike="noStrike" spc="-35" dirty="0">
                <a:solidFill>
                  <a:srgbClr val="145DA0"/>
                </a:solidFill>
                <a:latin typeface="Poppins"/>
                <a:ea typeface="Poppins"/>
                <a:cs typeface="Poppins"/>
                <a:sym typeface="Poppins"/>
              </a:rPr>
              <a:t>- </a:t>
            </a:r>
            <a:r>
              <a:rPr lang="en-US" sz="6000" spc="-35" dirty="0">
                <a:solidFill>
                  <a:srgbClr val="145DA0"/>
                </a:solidFill>
                <a:latin typeface="Poppins"/>
                <a:ea typeface="Poppins"/>
                <a:cs typeface="Poppins"/>
                <a:sym typeface="Poppins"/>
              </a:rPr>
              <a:t>Random Forest </a:t>
            </a:r>
            <a:r>
              <a:rPr lang="en-US" sz="6000" u="none" strike="noStrike" spc="-35" dirty="0">
                <a:solidFill>
                  <a:srgbClr val="145DA0"/>
                </a:solidFill>
                <a:latin typeface="Poppins"/>
                <a:ea typeface="Poppins"/>
                <a:cs typeface="Poppins"/>
                <a:sym typeface="Poppins"/>
              </a:rPr>
              <a:t>Classifier Evaluation</a:t>
            </a:r>
          </a:p>
        </p:txBody>
      </p:sp>
      <p:pic>
        <p:nvPicPr>
          <p:cNvPr id="7" name="Picture 6">
            <a:extLst>
              <a:ext uri="{FF2B5EF4-FFF2-40B4-BE49-F238E27FC236}">
                <a16:creationId xmlns:a16="http://schemas.microsoft.com/office/drawing/2014/main" id="{F7C5637B-E9DF-D1F0-8B9E-2035C61B59D4}"/>
              </a:ext>
            </a:extLst>
          </p:cNvPr>
          <p:cNvPicPr>
            <a:picLocks noChangeAspect="1"/>
          </p:cNvPicPr>
          <p:nvPr/>
        </p:nvPicPr>
        <p:blipFill>
          <a:blip r:embed="rId2"/>
          <a:stretch>
            <a:fillRect/>
          </a:stretch>
        </p:blipFill>
        <p:spPr>
          <a:xfrm>
            <a:off x="6404825" y="2044638"/>
            <a:ext cx="5287113" cy="2476846"/>
          </a:xfrm>
          <a:prstGeom prst="rect">
            <a:avLst/>
          </a:prstGeom>
        </p:spPr>
      </p:pic>
      <p:pic>
        <p:nvPicPr>
          <p:cNvPr id="12290" name="Picture 2">
            <a:extLst>
              <a:ext uri="{FF2B5EF4-FFF2-40B4-BE49-F238E27FC236}">
                <a16:creationId xmlns:a16="http://schemas.microsoft.com/office/drawing/2014/main" id="{E03F3F9C-DD04-2118-8BA5-316766944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15" y="4762500"/>
            <a:ext cx="5597105" cy="476015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1AB2C96-82FF-CB01-B81C-2CE1B29A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9685" y="4640551"/>
            <a:ext cx="6477000" cy="51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48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0ECF0946-CDE5-5E57-C897-47ECD6F4C2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2255E2-44ED-EEF5-8877-A25A21BF34E3}"/>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6B5C6A4B-31CF-193B-D57C-1B004EC8EF53}"/>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GB"/>
            </a:p>
          </p:txBody>
        </p:sp>
        <p:sp>
          <p:nvSpPr>
            <p:cNvPr id="4" name="TextBox 4">
              <a:extLst>
                <a:ext uri="{FF2B5EF4-FFF2-40B4-BE49-F238E27FC236}">
                  <a16:creationId xmlns:a16="http://schemas.microsoft.com/office/drawing/2014/main" id="{99B4D88A-065E-39FE-4C2E-9BFB18245C73}"/>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a:extLst>
              <a:ext uri="{FF2B5EF4-FFF2-40B4-BE49-F238E27FC236}">
                <a16:creationId xmlns:a16="http://schemas.microsoft.com/office/drawing/2014/main" id="{0E4F038C-F170-467F-627F-91661497E754}"/>
              </a:ext>
            </a:extLst>
          </p:cNvPr>
          <p:cNvSpPr txBox="1"/>
          <p:nvPr/>
        </p:nvSpPr>
        <p:spPr>
          <a:xfrm>
            <a:off x="990599" y="571500"/>
            <a:ext cx="16306800" cy="1243930"/>
          </a:xfrm>
          <a:prstGeom prst="rect">
            <a:avLst/>
          </a:prstGeom>
        </p:spPr>
        <p:txBody>
          <a:bodyPr wrap="square" lIns="0" tIns="0" rIns="0" bIns="0" rtlCol="0" anchor="t">
            <a:spAutoFit/>
          </a:bodyPr>
          <a:lstStyle/>
          <a:p>
            <a:pPr algn="l">
              <a:lnSpc>
                <a:spcPts val="2495"/>
              </a:lnSpc>
            </a:pPr>
            <a:endParaRPr lang="en-US" sz="6000" u="none" strike="noStrike" spc="-35" dirty="0">
              <a:solidFill>
                <a:srgbClr val="145DA0"/>
              </a:solidFill>
              <a:latin typeface="Poppins"/>
              <a:ea typeface="Poppins"/>
              <a:cs typeface="Poppins"/>
              <a:sym typeface="Poppins"/>
            </a:endParaRPr>
          </a:p>
          <a:p>
            <a:pPr algn="l"/>
            <a:r>
              <a:rPr lang="en-US" sz="6000" spc="-35" dirty="0">
                <a:solidFill>
                  <a:srgbClr val="145DA0"/>
                </a:solidFill>
                <a:latin typeface="Poppins"/>
                <a:ea typeface="Poppins"/>
                <a:cs typeface="Poppins"/>
                <a:sym typeface="Poppins"/>
              </a:rPr>
              <a:t>3</a:t>
            </a:r>
            <a:r>
              <a:rPr lang="en-US" sz="6000" u="none" strike="noStrike" spc="-35" dirty="0">
                <a:solidFill>
                  <a:srgbClr val="145DA0"/>
                </a:solidFill>
                <a:latin typeface="Poppins"/>
                <a:ea typeface="Poppins"/>
                <a:cs typeface="Poppins"/>
                <a:sym typeface="Poppins"/>
              </a:rPr>
              <a:t>- </a:t>
            </a:r>
            <a:r>
              <a:rPr lang="en-US" sz="6000" u="none" strike="noStrike" spc="-35" dirty="0" err="1">
                <a:solidFill>
                  <a:srgbClr val="145DA0"/>
                </a:solidFill>
                <a:latin typeface="Poppins"/>
                <a:ea typeface="Poppins"/>
                <a:cs typeface="Poppins"/>
                <a:sym typeface="Poppins"/>
              </a:rPr>
              <a:t>XGBoost</a:t>
            </a:r>
            <a:r>
              <a:rPr lang="en-US" sz="6000" u="none" strike="noStrike" spc="-35" dirty="0">
                <a:solidFill>
                  <a:srgbClr val="145DA0"/>
                </a:solidFill>
                <a:latin typeface="Poppins"/>
                <a:ea typeface="Poppins"/>
                <a:cs typeface="Poppins"/>
                <a:sym typeface="Poppins"/>
              </a:rPr>
              <a:t> Evaluation</a:t>
            </a:r>
          </a:p>
        </p:txBody>
      </p:sp>
      <p:pic>
        <p:nvPicPr>
          <p:cNvPr id="6" name="Picture 5">
            <a:extLst>
              <a:ext uri="{FF2B5EF4-FFF2-40B4-BE49-F238E27FC236}">
                <a16:creationId xmlns:a16="http://schemas.microsoft.com/office/drawing/2014/main" id="{895D7713-7074-F73D-0DB7-4FE5C173513B}"/>
              </a:ext>
            </a:extLst>
          </p:cNvPr>
          <p:cNvPicPr>
            <a:picLocks noChangeAspect="1"/>
          </p:cNvPicPr>
          <p:nvPr/>
        </p:nvPicPr>
        <p:blipFill>
          <a:blip r:embed="rId2"/>
          <a:stretch>
            <a:fillRect/>
          </a:stretch>
        </p:blipFill>
        <p:spPr>
          <a:xfrm>
            <a:off x="990599" y="4229100"/>
            <a:ext cx="6954617" cy="2667000"/>
          </a:xfrm>
          <a:prstGeom prst="rect">
            <a:avLst/>
          </a:prstGeom>
        </p:spPr>
      </p:pic>
      <p:pic>
        <p:nvPicPr>
          <p:cNvPr id="13314" name="Picture 2">
            <a:extLst>
              <a:ext uri="{FF2B5EF4-FFF2-40B4-BE49-F238E27FC236}">
                <a16:creationId xmlns:a16="http://schemas.microsoft.com/office/drawing/2014/main" id="{7AFEB9C4-2B95-BE93-6168-370BDFA07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2336006"/>
            <a:ext cx="6647629" cy="561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5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GB"/>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GB"/>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513259" y="3307644"/>
            <a:ext cx="8414772" cy="3573863"/>
          </a:xfrm>
          <a:prstGeom prst="rect">
            <a:avLst/>
          </a:prstGeom>
        </p:spPr>
        <p:txBody>
          <a:bodyPr lIns="0" tIns="0" rIns="0" bIns="0" rtlCol="0" anchor="t">
            <a:spAutoFit/>
          </a:bodyPr>
          <a:lstStyle/>
          <a:p>
            <a:pPr marL="0" lvl="0" indent="0" algn="l">
              <a:lnSpc>
                <a:spcPts val="2843"/>
              </a:lnSpc>
              <a:spcBef>
                <a:spcPct val="0"/>
              </a:spcBef>
            </a:pPr>
            <a:r>
              <a:rPr lang="en-GB" sz="2030" u="none" strike="noStrike" spc="-40" dirty="0">
                <a:solidFill>
                  <a:srgbClr val="051D40"/>
                </a:solidFill>
                <a:latin typeface="Poppins"/>
                <a:ea typeface="Poppins"/>
                <a:cs typeface="Poppins"/>
                <a:sym typeface="Poppins"/>
              </a:rPr>
              <a:t>Our mission is to revolutionize how data supports e-learning. By focusing on effective customer data management, we aim to create a system that tracks user behaviour, preferences, and engagement, allowing us to deliver highly personalized content. Simultaneously, we empower platform administrators with detailed insights into user activities and trends.</a:t>
            </a:r>
          </a:p>
          <a:p>
            <a:pPr marL="0" lvl="0" indent="0" algn="l">
              <a:lnSpc>
                <a:spcPts val="2843"/>
              </a:lnSpc>
              <a:spcBef>
                <a:spcPct val="0"/>
              </a:spcBef>
            </a:pPr>
            <a:endParaRPr lang="en-GB" sz="2030" u="none" strike="noStrike" spc="-40" dirty="0">
              <a:solidFill>
                <a:srgbClr val="051D40"/>
              </a:solidFill>
              <a:latin typeface="Poppins"/>
              <a:ea typeface="Poppins"/>
              <a:cs typeface="Poppins"/>
              <a:sym typeface="Poppins"/>
            </a:endParaRPr>
          </a:p>
          <a:p>
            <a:pPr marL="0" lvl="0" indent="0" algn="l">
              <a:lnSpc>
                <a:spcPts val="2843"/>
              </a:lnSpc>
              <a:spcBef>
                <a:spcPct val="0"/>
              </a:spcBef>
            </a:pPr>
            <a:r>
              <a:rPr lang="en-GB" sz="2030" u="none" strike="noStrike" spc="-40" dirty="0">
                <a:solidFill>
                  <a:srgbClr val="051D40"/>
                </a:solidFill>
                <a:latin typeface="Poppins"/>
                <a:ea typeface="Poppins"/>
                <a:cs typeface="Poppins"/>
                <a:sym typeface="Poppins"/>
              </a:rPr>
              <a:t>We strive to maximize learning outcomes through data-driven decisions, turning raw data into actionable insights that enhance both user experience and business performance.</a:t>
            </a:r>
            <a:endParaRPr lang="en-US" sz="2030" u="none" strike="noStrike" spc="-40" dirty="0">
              <a:solidFill>
                <a:srgbClr val="051D40"/>
              </a:solidFill>
              <a:latin typeface="Poppins"/>
              <a:ea typeface="Poppins"/>
              <a:cs typeface="Poppins"/>
              <a:sym typeface="Poppins"/>
            </a:endParaRPr>
          </a:p>
        </p:txBody>
      </p:sp>
      <p:sp>
        <p:nvSpPr>
          <p:cNvPr id="12" name="TextBox 12"/>
          <p:cNvSpPr txBox="1"/>
          <p:nvPr/>
        </p:nvSpPr>
        <p:spPr>
          <a:xfrm>
            <a:off x="1518345" y="2346523"/>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Our Mission</a:t>
            </a:r>
          </a:p>
        </p:txBody>
      </p:sp>
      <p:sp>
        <p:nvSpPr>
          <p:cNvPr id="14" name="TextBox 14"/>
          <p:cNvSpPr txBox="1"/>
          <p:nvPr/>
        </p:nvSpPr>
        <p:spPr>
          <a:xfrm>
            <a:off x="1513259" y="7073727"/>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Our Pipeline</a:t>
            </a:r>
          </a:p>
        </p:txBody>
      </p:sp>
      <p:graphicFrame>
        <p:nvGraphicFramePr>
          <p:cNvPr id="15" name="Diagram 14">
            <a:extLst>
              <a:ext uri="{FF2B5EF4-FFF2-40B4-BE49-F238E27FC236}">
                <a16:creationId xmlns:a16="http://schemas.microsoft.com/office/drawing/2014/main" id="{353DC0EC-7BC6-35AB-9CE2-07C07303E6AE}"/>
              </a:ext>
            </a:extLst>
          </p:cNvPr>
          <p:cNvGraphicFramePr/>
          <p:nvPr>
            <p:extLst>
              <p:ext uri="{D42A27DB-BD31-4B8C-83A1-F6EECF244321}">
                <p14:modId xmlns:p14="http://schemas.microsoft.com/office/powerpoint/2010/main" val="514858760"/>
              </p:ext>
            </p:extLst>
          </p:nvPr>
        </p:nvGraphicFramePr>
        <p:xfrm>
          <a:off x="1591754" y="5905500"/>
          <a:ext cx="7670442" cy="5054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A9E12811-8BDD-AD78-608A-AD45D3E76979}"/>
              </a:ext>
            </a:extLst>
          </p:cNvPr>
          <p:cNvPicPr>
            <a:picLocks noChangeAspect="1"/>
          </p:cNvPicPr>
          <p:nvPr/>
        </p:nvPicPr>
        <p:blipFill>
          <a:blip r:embed="rId7"/>
          <a:stretch>
            <a:fillRect/>
          </a:stretch>
        </p:blipFill>
        <p:spPr>
          <a:xfrm>
            <a:off x="12344400" y="1906550"/>
            <a:ext cx="3722034" cy="3766082"/>
          </a:xfrm>
          <a:prstGeom prst="rect">
            <a:avLst/>
          </a:prstGeom>
        </p:spPr>
      </p:pic>
      <p:pic>
        <p:nvPicPr>
          <p:cNvPr id="17" name="Picture 2" descr="مبادرة رواد مصر الرقمية">
            <a:extLst>
              <a:ext uri="{FF2B5EF4-FFF2-40B4-BE49-F238E27FC236}">
                <a16:creationId xmlns:a16="http://schemas.microsoft.com/office/drawing/2014/main" id="{413ED286-C3EB-5F64-6859-80BB7FE779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4672" y="348788"/>
            <a:ext cx="743951" cy="6839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02682BD-CF08-D031-3B96-14732F1427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66434" y="348788"/>
            <a:ext cx="1534918" cy="7717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GB"/>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4" y="4551834"/>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dirty="0">
                <a:solidFill>
                  <a:srgbClr val="FFFFFF"/>
                </a:solidFill>
                <a:latin typeface="Open Sans Extra Bold"/>
                <a:ea typeface="Open Sans Extra Bold"/>
                <a:cs typeface="Open Sans Extra Bold"/>
                <a:sym typeface="Open Sans Extra Bold"/>
              </a:rPr>
              <a:t>Deployment</a:t>
            </a:r>
          </a:p>
        </p:txBody>
      </p:sp>
      <p:sp>
        <p:nvSpPr>
          <p:cNvPr id="9" name="TextBox 9"/>
          <p:cNvSpPr txBox="1"/>
          <p:nvPr/>
        </p:nvSpPr>
        <p:spPr>
          <a:xfrm>
            <a:off x="4320259" y="3981901"/>
            <a:ext cx="9215471" cy="547073"/>
          </a:xfrm>
          <a:prstGeom prst="rect">
            <a:avLst/>
          </a:prstGeom>
        </p:spPr>
        <p:txBody>
          <a:bodyPr lIns="0" tIns="0" rIns="0" bIns="0" rtlCol="0" anchor="t">
            <a:spAutoFit/>
          </a:bodyPr>
          <a:lstStyle/>
          <a:p>
            <a:pPr marL="0" lvl="0" indent="0" algn="ctr">
              <a:lnSpc>
                <a:spcPts val="2952"/>
              </a:lnSpc>
              <a:spcBef>
                <a:spcPct val="0"/>
              </a:spcBef>
            </a:pPr>
            <a:r>
              <a:rPr lang="en-US" sz="7200" u="none" strike="noStrike" spc="-42" dirty="0">
                <a:solidFill>
                  <a:srgbClr val="FFFFFF"/>
                </a:solidFill>
                <a:latin typeface="Poppins"/>
                <a:ea typeface="Poppins"/>
                <a:cs typeface="Poppins"/>
                <a:sym typeface="Poppins"/>
              </a:rPr>
              <a:t>Phase 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GB"/>
            </a:p>
          </p:txBody>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78" y="1740100"/>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Our Team</a:t>
            </a:r>
          </a:p>
        </p:txBody>
      </p:sp>
      <p:grpSp>
        <p:nvGrpSpPr>
          <p:cNvPr id="7" name="Group 7"/>
          <p:cNvGrpSpPr/>
          <p:nvPr/>
        </p:nvGrpSpPr>
        <p:grpSpPr>
          <a:xfrm>
            <a:off x="4030191"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GB"/>
            </a:p>
          </p:txBody>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7496477" y="684967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GB"/>
            </a:p>
          </p:txBody>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962764" y="6849670"/>
            <a:ext cx="3296071" cy="946825"/>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GB"/>
            </a:p>
          </p:txBody>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4429050" y="6849670"/>
            <a:ext cx="3296071" cy="946825"/>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GB"/>
            </a:p>
          </p:txBody>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3" name="TextBox 23"/>
          <p:cNvSpPr txBox="1"/>
          <p:nvPr/>
        </p:nvSpPr>
        <p:spPr>
          <a:xfrm>
            <a:off x="890191" y="6962323"/>
            <a:ext cx="2641447" cy="353879"/>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Fairouz </a:t>
            </a:r>
          </a:p>
        </p:txBody>
      </p:sp>
      <p:sp>
        <p:nvSpPr>
          <p:cNvPr id="24" name="TextBox 24"/>
          <p:cNvSpPr txBox="1"/>
          <p:nvPr/>
        </p:nvSpPr>
        <p:spPr>
          <a:xfrm>
            <a:off x="890191" y="7333651"/>
            <a:ext cx="2641447" cy="268600"/>
          </a:xfrm>
          <a:prstGeom prst="rect">
            <a:avLst/>
          </a:prstGeom>
        </p:spPr>
        <p:txBody>
          <a:bodyPr lIns="0" tIns="0" rIns="0" bIns="0" rtlCol="0" anchor="t">
            <a:spAutoFit/>
          </a:bodyPr>
          <a:lstStyle/>
          <a:p>
            <a:pPr algn="ctr">
              <a:lnSpc>
                <a:spcPts val="2223"/>
              </a:lnSpc>
            </a:pPr>
            <a:r>
              <a:rPr lang="en-US" sz="1587" spc="-31" dirty="0">
                <a:solidFill>
                  <a:srgbClr val="FDFDFD"/>
                </a:solidFill>
                <a:latin typeface="Poppins"/>
                <a:ea typeface="Poppins"/>
                <a:cs typeface="Poppins"/>
                <a:sym typeface="Poppins"/>
              </a:rPr>
              <a:t>Data Scientist</a:t>
            </a:r>
          </a:p>
        </p:txBody>
      </p:sp>
      <p:sp>
        <p:nvSpPr>
          <p:cNvPr id="25" name="TextBox 25"/>
          <p:cNvSpPr txBox="1"/>
          <p:nvPr/>
        </p:nvSpPr>
        <p:spPr>
          <a:xfrm>
            <a:off x="4357503" y="6962323"/>
            <a:ext cx="2641447" cy="353879"/>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Maya </a:t>
            </a:r>
          </a:p>
        </p:txBody>
      </p:sp>
      <p:sp>
        <p:nvSpPr>
          <p:cNvPr id="26" name="TextBox 26"/>
          <p:cNvSpPr txBox="1"/>
          <p:nvPr/>
        </p:nvSpPr>
        <p:spPr>
          <a:xfrm>
            <a:off x="4357503" y="7333651"/>
            <a:ext cx="2641447" cy="268600"/>
          </a:xfrm>
          <a:prstGeom prst="rect">
            <a:avLst/>
          </a:prstGeom>
        </p:spPr>
        <p:txBody>
          <a:bodyPr lIns="0" tIns="0" rIns="0" bIns="0" rtlCol="0" anchor="t">
            <a:spAutoFit/>
          </a:bodyPr>
          <a:lstStyle/>
          <a:p>
            <a:pPr algn="ctr">
              <a:lnSpc>
                <a:spcPts val="2223"/>
              </a:lnSpc>
            </a:pPr>
            <a:r>
              <a:rPr lang="en-US" sz="1587" spc="-31" dirty="0">
                <a:solidFill>
                  <a:srgbClr val="FDFDFD"/>
                </a:solidFill>
                <a:latin typeface="Poppins"/>
                <a:ea typeface="Poppins"/>
                <a:cs typeface="Poppins"/>
                <a:sym typeface="Poppins"/>
              </a:rPr>
              <a:t>Data Engineer</a:t>
            </a:r>
          </a:p>
        </p:txBody>
      </p:sp>
      <p:sp>
        <p:nvSpPr>
          <p:cNvPr id="27" name="TextBox 27"/>
          <p:cNvSpPr txBox="1"/>
          <p:nvPr/>
        </p:nvSpPr>
        <p:spPr>
          <a:xfrm>
            <a:off x="7823789" y="6962323"/>
            <a:ext cx="2641447" cy="353879"/>
          </a:xfrm>
          <a:prstGeom prst="rect">
            <a:avLst/>
          </a:prstGeom>
        </p:spPr>
        <p:txBody>
          <a:bodyPr lIns="0" tIns="0" rIns="0" bIns="0" rtlCol="0" anchor="t">
            <a:spAutoFit/>
          </a:bodyPr>
          <a:lstStyle/>
          <a:p>
            <a:pPr algn="ctr">
              <a:lnSpc>
                <a:spcPts val="2923"/>
              </a:lnSpc>
            </a:pPr>
            <a:r>
              <a:rPr lang="en-US" sz="2087" b="1" spc="39" dirty="0" err="1">
                <a:solidFill>
                  <a:srgbClr val="FDFDFD"/>
                </a:solidFill>
                <a:latin typeface="Poppins Bold"/>
                <a:ea typeface="Poppins Bold"/>
                <a:cs typeface="Poppins Bold"/>
                <a:sym typeface="Poppins Bold"/>
              </a:rPr>
              <a:t>Mawadda</a:t>
            </a:r>
            <a:r>
              <a:rPr lang="en-US" sz="2087" b="1" spc="39" dirty="0">
                <a:solidFill>
                  <a:srgbClr val="FDFDFD"/>
                </a:solidFill>
                <a:latin typeface="Poppins Bold"/>
                <a:ea typeface="Poppins Bold"/>
                <a:cs typeface="Poppins Bold"/>
                <a:sym typeface="Poppins Bold"/>
              </a:rPr>
              <a:t> </a:t>
            </a:r>
          </a:p>
        </p:txBody>
      </p:sp>
      <p:sp>
        <p:nvSpPr>
          <p:cNvPr id="28" name="TextBox 28"/>
          <p:cNvSpPr txBox="1"/>
          <p:nvPr/>
        </p:nvSpPr>
        <p:spPr>
          <a:xfrm>
            <a:off x="7823789" y="7333651"/>
            <a:ext cx="2641447" cy="268600"/>
          </a:xfrm>
          <a:prstGeom prst="rect">
            <a:avLst/>
          </a:prstGeom>
        </p:spPr>
        <p:txBody>
          <a:bodyPr lIns="0" tIns="0" rIns="0" bIns="0" rtlCol="0" anchor="t">
            <a:spAutoFit/>
          </a:bodyPr>
          <a:lstStyle/>
          <a:p>
            <a:pPr algn="ctr">
              <a:lnSpc>
                <a:spcPts val="2223"/>
              </a:lnSpc>
            </a:pPr>
            <a:r>
              <a:rPr lang="en-US" sz="1587" spc="-31" dirty="0">
                <a:solidFill>
                  <a:srgbClr val="FDFDFD"/>
                </a:solidFill>
                <a:latin typeface="Poppins"/>
                <a:ea typeface="Poppins"/>
                <a:cs typeface="Poppins"/>
                <a:sym typeface="Poppins"/>
              </a:rPr>
              <a:t>Data Engineer</a:t>
            </a:r>
          </a:p>
        </p:txBody>
      </p:sp>
      <p:sp>
        <p:nvSpPr>
          <p:cNvPr id="29" name="TextBox 29"/>
          <p:cNvSpPr txBox="1"/>
          <p:nvPr/>
        </p:nvSpPr>
        <p:spPr>
          <a:xfrm>
            <a:off x="11290076" y="6962323"/>
            <a:ext cx="2641447" cy="353879"/>
          </a:xfrm>
          <a:prstGeom prst="rect">
            <a:avLst/>
          </a:prstGeom>
        </p:spPr>
        <p:txBody>
          <a:bodyPr lIns="0" tIns="0" rIns="0" bIns="0" rtlCol="0" anchor="t">
            <a:spAutoFit/>
          </a:bodyPr>
          <a:lstStyle/>
          <a:p>
            <a:pPr algn="ctr">
              <a:lnSpc>
                <a:spcPts val="2923"/>
              </a:lnSpc>
            </a:pPr>
            <a:r>
              <a:rPr lang="en-US" sz="2087" b="1" spc="39" dirty="0" err="1">
                <a:solidFill>
                  <a:srgbClr val="FDFDFD"/>
                </a:solidFill>
                <a:latin typeface="Poppins Bold"/>
                <a:ea typeface="Poppins Bold"/>
                <a:cs typeface="Poppins Bold"/>
                <a:sym typeface="Poppins Bold"/>
              </a:rPr>
              <a:t>Amany</a:t>
            </a:r>
            <a:r>
              <a:rPr lang="en-US" sz="2087" b="1" spc="39" dirty="0">
                <a:solidFill>
                  <a:srgbClr val="FDFDFD"/>
                </a:solidFill>
                <a:latin typeface="Poppins Bold"/>
                <a:ea typeface="Poppins Bold"/>
                <a:cs typeface="Poppins Bold"/>
                <a:sym typeface="Poppins Bold"/>
              </a:rPr>
              <a:t> </a:t>
            </a:r>
          </a:p>
        </p:txBody>
      </p:sp>
      <p:sp>
        <p:nvSpPr>
          <p:cNvPr id="30" name="TextBox 30"/>
          <p:cNvSpPr txBox="1"/>
          <p:nvPr/>
        </p:nvSpPr>
        <p:spPr>
          <a:xfrm>
            <a:off x="11290076" y="7333651"/>
            <a:ext cx="2641447" cy="268600"/>
          </a:xfrm>
          <a:prstGeom prst="rect">
            <a:avLst/>
          </a:prstGeom>
        </p:spPr>
        <p:txBody>
          <a:bodyPr lIns="0" tIns="0" rIns="0" bIns="0" rtlCol="0" anchor="t">
            <a:spAutoFit/>
          </a:bodyPr>
          <a:lstStyle/>
          <a:p>
            <a:pPr algn="ctr">
              <a:lnSpc>
                <a:spcPts val="2223"/>
              </a:lnSpc>
            </a:pPr>
            <a:r>
              <a:rPr lang="en-US" sz="1587" spc="-31" dirty="0">
                <a:solidFill>
                  <a:srgbClr val="FDFDFD"/>
                </a:solidFill>
                <a:latin typeface="Poppins"/>
                <a:ea typeface="Poppins"/>
                <a:cs typeface="Poppins"/>
                <a:sym typeface="Poppins"/>
              </a:rPr>
              <a:t>Data Engineer</a:t>
            </a:r>
          </a:p>
        </p:txBody>
      </p:sp>
      <p:sp>
        <p:nvSpPr>
          <p:cNvPr id="31" name="TextBox 31"/>
          <p:cNvSpPr txBox="1"/>
          <p:nvPr/>
        </p:nvSpPr>
        <p:spPr>
          <a:xfrm>
            <a:off x="14754134" y="6962323"/>
            <a:ext cx="2641447" cy="353879"/>
          </a:xfrm>
          <a:prstGeom prst="rect">
            <a:avLst/>
          </a:prstGeom>
        </p:spPr>
        <p:txBody>
          <a:bodyPr lIns="0" tIns="0" rIns="0" bIns="0" rtlCol="0" anchor="t">
            <a:spAutoFit/>
          </a:bodyPr>
          <a:lstStyle/>
          <a:p>
            <a:pPr algn="ctr">
              <a:lnSpc>
                <a:spcPts val="2923"/>
              </a:lnSpc>
            </a:pPr>
            <a:r>
              <a:rPr lang="en-US" sz="2087" b="1" spc="39" dirty="0">
                <a:solidFill>
                  <a:srgbClr val="FDFDFD"/>
                </a:solidFill>
                <a:latin typeface="Poppins Bold"/>
                <a:ea typeface="Poppins Bold"/>
                <a:cs typeface="Poppins Bold"/>
                <a:sym typeface="Poppins Bold"/>
              </a:rPr>
              <a:t>Salma</a:t>
            </a:r>
          </a:p>
        </p:txBody>
      </p:sp>
      <p:sp>
        <p:nvSpPr>
          <p:cNvPr id="32" name="TextBox 32"/>
          <p:cNvSpPr txBox="1"/>
          <p:nvPr/>
        </p:nvSpPr>
        <p:spPr>
          <a:xfrm>
            <a:off x="14754134" y="7333651"/>
            <a:ext cx="2641447" cy="268600"/>
          </a:xfrm>
          <a:prstGeom prst="rect">
            <a:avLst/>
          </a:prstGeom>
        </p:spPr>
        <p:txBody>
          <a:bodyPr lIns="0" tIns="0" rIns="0" bIns="0" rtlCol="0" anchor="t">
            <a:spAutoFit/>
          </a:bodyPr>
          <a:lstStyle/>
          <a:p>
            <a:pPr algn="ctr">
              <a:lnSpc>
                <a:spcPts val="2223"/>
              </a:lnSpc>
            </a:pPr>
            <a:r>
              <a:rPr lang="en-US" sz="1587" spc="-31" dirty="0">
                <a:solidFill>
                  <a:srgbClr val="FDFDFD"/>
                </a:solidFill>
                <a:latin typeface="Poppins"/>
                <a:ea typeface="Poppins"/>
                <a:cs typeface="Poppins"/>
                <a:sym typeface="Poppins"/>
              </a:rPr>
              <a:t>Data Engineer</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n-GB"/>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n-GB"/>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0" name="Freeform 26">
            <a:extLst>
              <a:ext uri="{FF2B5EF4-FFF2-40B4-BE49-F238E27FC236}">
                <a16:creationId xmlns:a16="http://schemas.microsoft.com/office/drawing/2014/main" id="{D6653A84-E9BC-9D90-A3A0-A231822F27F1}"/>
              </a:ext>
            </a:extLst>
          </p:cNvPr>
          <p:cNvSpPr/>
          <p:nvPr/>
        </p:nvSpPr>
        <p:spPr>
          <a:xfrm>
            <a:off x="7235239" y="3108174"/>
            <a:ext cx="3817516" cy="2881532"/>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734204" y="3379629"/>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ea typeface="Open Sans Extra Bold"/>
                <a:cs typeface="Open Sans Extra Bold"/>
                <a:sym typeface="Open Sans Extra Bold"/>
              </a:rPr>
              <a:t>THANK YOU!</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GB"/>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GB"/>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a:p>
        </p:txBody>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a:p>
        </p:txBody>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a:p>
        </p:txBody>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GB"/>
          </a:p>
        </p:txBody>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GB"/>
          </a:p>
        </p:txBody>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GB"/>
          </a:p>
        </p:txBody>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GB"/>
          </a:p>
        </p:txBody>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GB"/>
          </a:p>
        </p:txBody>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GB"/>
          </a:p>
        </p:txBody>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GB"/>
          </a:p>
        </p:txBody>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GB"/>
          </a:p>
        </p:txBody>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GB"/>
          </a:p>
        </p:txBody>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GB"/>
          </a:p>
        </p:txBody>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GB"/>
          </a:p>
        </p:txBody>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GB"/>
          </a:p>
        </p:txBody>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GB"/>
          </a:p>
        </p:txBody>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GB"/>
          </a:p>
        </p:txBody>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GB"/>
          </a:p>
        </p:txBody>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GB"/>
          </a:p>
        </p:txBody>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GB"/>
          </a:p>
        </p:txBody>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GB"/>
          </a:p>
        </p:txBody>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GB"/>
          </a:p>
        </p:txBody>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GB"/>
          </a:p>
        </p:txBody>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GB"/>
          </a:p>
        </p:txBody>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GB"/>
          </a:p>
        </p:txBody>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GB"/>
          </a:p>
        </p:txBody>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GB"/>
          </a:p>
        </p:txBody>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GB"/>
          </a:p>
        </p:txBody>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GB"/>
          </a:p>
        </p:txBody>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GB"/>
          </a:p>
        </p:txBody>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GB"/>
          </a:p>
        </p:txBody>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GB"/>
          </a:p>
        </p:txBody>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GB"/>
          </a:p>
        </p:txBody>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GB"/>
          </a:p>
        </p:txBody>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GB"/>
          </a:p>
        </p:txBody>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GB"/>
          </a:p>
        </p:txBody>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GB"/>
          </a:p>
        </p:txBody>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GB"/>
          </a:p>
        </p:txBody>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GB"/>
          </a:p>
        </p:txBody>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a:stretch>
          </a:blipFill>
          <a:ln cap="sq">
            <a:noFill/>
            <a:prstDash val="solid"/>
            <a:miter/>
          </a:ln>
        </p:spPr>
        <p:txBody>
          <a:bodyPr/>
          <a:lstStyle/>
          <a:p>
            <a:endParaRPr lang="en-GB"/>
          </a:p>
        </p:txBody>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GB"/>
          </a:p>
        </p:txBody>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GB"/>
          </a:p>
        </p:txBody>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GB"/>
          </a:p>
        </p:txBody>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GB"/>
          </a:p>
        </p:txBody>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en-GB"/>
          </a:p>
        </p:txBody>
      </p:sp>
      <p:sp>
        <p:nvSpPr>
          <p:cNvPr id="53" name="TextBox 53"/>
          <p:cNvSpPr txBox="1"/>
          <p:nvPr/>
        </p:nvSpPr>
        <p:spPr>
          <a:xfrm>
            <a:off x="5155175" y="1300470"/>
            <a:ext cx="7853603" cy="1043967"/>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Open Sans Extra Bold"/>
                <a:ea typeface="Open Sans Extra Bold"/>
                <a:cs typeface="Open Sans Extra Bold"/>
                <a:sym typeface="Open Sans Extra Bold"/>
              </a:rPr>
              <a:t>Resource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62000" y="666526"/>
            <a:ext cx="15688268"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1: </a:t>
            </a:r>
            <a:r>
              <a:rPr lang="en-GB" sz="4500" b="1" u="none" strike="noStrike" dirty="0">
                <a:solidFill>
                  <a:srgbClr val="051D40"/>
                </a:solidFill>
                <a:latin typeface="Open Sans Extra Bold"/>
                <a:ea typeface="Open Sans Extra Bold"/>
                <a:cs typeface="Open Sans Extra Bold"/>
                <a:sym typeface="Open Sans Extra Bold"/>
              </a:rPr>
              <a:t>Data Management and SQL</a:t>
            </a:r>
          </a:p>
          <a:p>
            <a:pPr marL="0" lvl="0" indent="0" algn="l">
              <a:lnSpc>
                <a:spcPts val="6300"/>
              </a:lnSpc>
              <a:spcBef>
                <a:spcPct val="0"/>
              </a:spcBef>
            </a:pPr>
            <a:r>
              <a:rPr lang="en-GB" sz="4500" b="1" u="none" strike="noStrike" dirty="0">
                <a:solidFill>
                  <a:srgbClr val="051D40"/>
                </a:solidFill>
                <a:latin typeface="Open Sans Extra Bold"/>
                <a:ea typeface="Open Sans Extra Bold"/>
                <a:cs typeface="Open Sans Extra Bold"/>
                <a:sym typeface="Open Sans Extra Bold"/>
              </a:rPr>
              <a:t> Database Setup</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883591" y="-2027111"/>
            <a:ext cx="3767181" cy="4395253"/>
            <a:chOff x="-122488" y="-265717"/>
            <a:chExt cx="859088" cy="1002317"/>
          </a:xfrm>
        </p:grpSpPr>
        <p:sp>
          <p:nvSpPr>
            <p:cNvPr id="7" name="Freeform 7"/>
            <p:cNvSpPr/>
            <p:nvPr/>
          </p:nvSpPr>
          <p:spPr>
            <a:xfrm>
              <a:off x="-122488" y="-26571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43000" y="2368142"/>
            <a:ext cx="9006427" cy="1418337"/>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GB" sz="2400" b="1" u="none" strike="noStrike" spc="-40" dirty="0">
                <a:solidFill>
                  <a:srgbClr val="051D40"/>
                </a:solidFill>
                <a:latin typeface="Poppins"/>
                <a:ea typeface="Poppins"/>
                <a:cs typeface="Poppins"/>
                <a:sym typeface="Poppins"/>
              </a:rPr>
              <a:t>Database Design </a:t>
            </a:r>
          </a:p>
          <a:p>
            <a:pPr lvl="1">
              <a:lnSpc>
                <a:spcPts val="2843"/>
              </a:lnSpc>
              <a:spcBef>
                <a:spcPct val="0"/>
              </a:spcBef>
            </a:pPr>
            <a:r>
              <a:rPr lang="en-GB" sz="2000" u="none" strike="noStrike" spc="-40" dirty="0">
                <a:solidFill>
                  <a:srgbClr val="051D40"/>
                </a:solidFill>
                <a:latin typeface="Poppins"/>
                <a:ea typeface="Poppins"/>
                <a:cs typeface="Poppins"/>
                <a:sym typeface="Poppins"/>
              </a:rPr>
              <a:t>We designed a relational database using SQL Server that ensures reliable storage and retrieval of customer data, course content, and interaction history.</a:t>
            </a:r>
          </a:p>
        </p:txBody>
      </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9">
            <a:extLst>
              <a:ext uri="{FF2B5EF4-FFF2-40B4-BE49-F238E27FC236}">
                <a16:creationId xmlns:a16="http://schemas.microsoft.com/office/drawing/2014/main" id="{77C06BD3-E352-F8C0-4FF0-DC983321DAD6}"/>
              </a:ext>
            </a:extLst>
          </p:cNvPr>
          <p:cNvSpPr txBox="1"/>
          <p:nvPr/>
        </p:nvSpPr>
        <p:spPr>
          <a:xfrm>
            <a:off x="1371205" y="3928736"/>
            <a:ext cx="12328302" cy="6071919"/>
          </a:xfrm>
          <a:prstGeom prst="rect">
            <a:avLst/>
          </a:prstGeom>
        </p:spPr>
        <p:txBody>
          <a:bodyPr wrap="square" lIns="0" tIns="0" rIns="0" bIns="0" rtlCol="0" anchor="t">
            <a:spAutoFit/>
          </a:bodyPr>
          <a:lstStyle/>
          <a:p>
            <a:pPr lvl="0" algn="l">
              <a:lnSpc>
                <a:spcPts val="2843"/>
              </a:lnSpc>
              <a:spcBef>
                <a:spcPct val="0"/>
              </a:spcBef>
            </a:pPr>
            <a:r>
              <a:rPr lang="en-GB" sz="1600" b="1" u="none" strike="noStrike" spc="-40" dirty="0">
                <a:solidFill>
                  <a:srgbClr val="051D40"/>
                </a:solidFill>
                <a:latin typeface="Poppins"/>
                <a:ea typeface="Poppins"/>
                <a:cs typeface="Poppins"/>
                <a:sym typeface="Poppins"/>
              </a:rPr>
              <a:t>Functional Requirements: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1. User Management: Users can create profiles, manage subscriptions, and update personal details.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2. Course Management: Manage courses, modules, lessons, quizzes, and assignments with instructor details.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3. Progress Tracking: Track user progress, quiz attempts, and assignment completions.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4. Evaluations and Certifications: Issue certificates based on course completion and evaluation results.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5. Support Tickets: Users can raise support issues for technical or course-related problems.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6. Payments: Handle user payments for subscription plans and track payment history.</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7. Marketing Campaigns: Admins can manage promotional campaigns with discounts and target audiences.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8. Subscription Plans: Offer multiple subscription options with different pricing and access levels.</a:t>
            </a:r>
            <a:endParaRPr lang="en-GB" sz="1600" spc="-40" dirty="0">
              <a:solidFill>
                <a:srgbClr val="051D40"/>
              </a:solidFill>
              <a:latin typeface="Poppins"/>
              <a:ea typeface="Poppins"/>
              <a:cs typeface="Poppins"/>
              <a:sym typeface="Poppins"/>
            </a:endParaRPr>
          </a:p>
          <a:p>
            <a:pPr lvl="0" algn="l">
              <a:lnSpc>
                <a:spcPts val="2843"/>
              </a:lnSpc>
              <a:spcBef>
                <a:spcPct val="0"/>
              </a:spcBef>
            </a:pPr>
            <a:r>
              <a:rPr lang="en-GB" sz="1600" b="1" u="none" strike="noStrike" spc="-40" dirty="0">
                <a:solidFill>
                  <a:srgbClr val="051D40"/>
                </a:solidFill>
                <a:latin typeface="Poppins"/>
                <a:ea typeface="Poppins"/>
                <a:cs typeface="Poppins"/>
                <a:sym typeface="Poppins"/>
              </a:rPr>
              <a:t>Non-Functional Requirements: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1. Performance: The platform should process data quickly, even with many users.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2. Scalability: Must support growth in user numbers and course content.</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3. Security: Ensure secure user authentication and protect payment data.</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4. Reliability: Ensure minimal downtime and maintain data integrity.</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5. Usability: Easy for students and instructors to navigate and use.</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6. Maintainability: Allow for easy system updates and course additions.</a:t>
            </a:r>
          </a:p>
          <a:p>
            <a:pPr lvl="0" algn="l">
              <a:lnSpc>
                <a:spcPts val="2843"/>
              </a:lnSpc>
              <a:spcBef>
                <a:spcPct val="0"/>
              </a:spcBef>
            </a:pPr>
            <a:r>
              <a:rPr lang="en-GB" sz="1600" u="none" strike="noStrike" spc="-40" dirty="0">
                <a:solidFill>
                  <a:srgbClr val="051D40"/>
                </a:solidFill>
                <a:latin typeface="Poppins"/>
                <a:ea typeface="Poppins"/>
                <a:cs typeface="Poppins"/>
                <a:sym typeface="Poppins"/>
              </a:rPr>
              <a:t>7. Compliance: Follow data protection regulations like GDPR for user privacy.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3BA1F6C-6D54-F45D-B5D8-11BDC0CD0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0"/>
            <a:ext cx="14706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BD1F96-447A-E6B4-AC67-29EC81182DCE}"/>
              </a:ext>
            </a:extLst>
          </p:cNvPr>
          <p:cNvSpPr txBox="1"/>
          <p:nvPr/>
        </p:nvSpPr>
        <p:spPr>
          <a:xfrm>
            <a:off x="381000" y="419100"/>
            <a:ext cx="14478000" cy="830997"/>
          </a:xfrm>
          <a:prstGeom prst="rect">
            <a:avLst/>
          </a:prstGeom>
          <a:noFill/>
        </p:spPr>
        <p:txBody>
          <a:bodyPr wrap="square" rtlCol="0">
            <a:spAutoFit/>
          </a:bodyPr>
          <a:lstStyle/>
          <a:p>
            <a:r>
              <a:rPr lang="en-US" sz="4800" b="1" dirty="0">
                <a:solidFill>
                  <a:srgbClr val="002060"/>
                </a:solidFill>
                <a:latin typeface="Open Sans Extra Bold" panose="020B0604020202020204" charset="0"/>
                <a:ea typeface="Open Sans Extra Bold" panose="020B0604020202020204" charset="0"/>
                <a:cs typeface="Open Sans Extra Bold" panose="020B0604020202020204" charset="0"/>
              </a:rPr>
              <a:t>ERD</a:t>
            </a:r>
          </a:p>
        </p:txBody>
      </p:sp>
    </p:spTree>
    <p:extLst>
      <p:ext uri="{BB962C8B-B14F-4D97-AF65-F5344CB8AC3E}">
        <p14:creationId xmlns:p14="http://schemas.microsoft.com/office/powerpoint/2010/main" val="335483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C2F7B412-9922-75DF-FB82-57E773D61BDA}"/>
            </a:ext>
          </a:extLst>
        </p:cNvPr>
        <p:cNvGrpSpPr/>
        <p:nvPr/>
      </p:nvGrpSpPr>
      <p:grpSpPr>
        <a:xfrm>
          <a:off x="0" y="0"/>
          <a:ext cx="0" cy="0"/>
          <a:chOff x="0" y="0"/>
          <a:chExt cx="0" cy="0"/>
        </a:xfrm>
      </p:grpSpPr>
      <p:pic>
        <p:nvPicPr>
          <p:cNvPr id="11" name="Picture 10" descr="A computer screen shot of a computer&#10;&#10;Description automatically generated">
            <a:extLst>
              <a:ext uri="{FF2B5EF4-FFF2-40B4-BE49-F238E27FC236}">
                <a16:creationId xmlns:a16="http://schemas.microsoft.com/office/drawing/2014/main" id="{671A30A1-4CB7-3C16-9815-1CD2F19F603F}"/>
              </a:ext>
            </a:extLst>
          </p:cNvPr>
          <p:cNvPicPr>
            <a:picLocks noChangeAspect="1"/>
          </p:cNvPicPr>
          <p:nvPr/>
        </p:nvPicPr>
        <p:blipFill>
          <a:blip r:embed="rId2">
            <a:extLst>
              <a:ext uri="{28A0092B-C50C-407E-A947-70E740481C1C}">
                <a14:useLocalDpi xmlns:a14="http://schemas.microsoft.com/office/drawing/2010/main" val="0"/>
              </a:ext>
            </a:extLst>
          </a:blip>
          <a:srcRect l="4575" t="3674" r="2675" b="3559"/>
          <a:stretch/>
        </p:blipFill>
        <p:spPr>
          <a:xfrm>
            <a:off x="1981200" y="222120"/>
            <a:ext cx="14325600" cy="9842760"/>
          </a:xfrm>
          <a:prstGeom prst="rect">
            <a:avLst/>
          </a:prstGeom>
        </p:spPr>
      </p:pic>
      <p:sp>
        <p:nvSpPr>
          <p:cNvPr id="15" name="TextBox 14">
            <a:extLst>
              <a:ext uri="{FF2B5EF4-FFF2-40B4-BE49-F238E27FC236}">
                <a16:creationId xmlns:a16="http://schemas.microsoft.com/office/drawing/2014/main" id="{DB4FEFE7-203D-E197-8A7E-4312062FE200}"/>
              </a:ext>
            </a:extLst>
          </p:cNvPr>
          <p:cNvSpPr txBox="1"/>
          <p:nvPr/>
        </p:nvSpPr>
        <p:spPr>
          <a:xfrm>
            <a:off x="304800" y="571500"/>
            <a:ext cx="14478000" cy="646331"/>
          </a:xfrm>
          <a:prstGeom prst="rect">
            <a:avLst/>
          </a:prstGeom>
          <a:noFill/>
        </p:spPr>
        <p:txBody>
          <a:bodyPr wrap="square" rtlCol="0">
            <a:spAutoFit/>
          </a:bodyPr>
          <a:lstStyle/>
          <a:p>
            <a:r>
              <a:rPr lang="en-US" sz="3600" b="1" dirty="0">
                <a:solidFill>
                  <a:srgbClr val="002060"/>
                </a:solidFill>
                <a:latin typeface="Open Sans Extra Bold" panose="020B0604020202020204" charset="0"/>
                <a:ea typeface="Open Sans Extra Bold" panose="020B0604020202020204" charset="0"/>
                <a:cs typeface="Open Sans Extra Bold" panose="020B0604020202020204" charset="0"/>
              </a:rPr>
              <a:t>Database Schema :</a:t>
            </a:r>
          </a:p>
        </p:txBody>
      </p:sp>
    </p:spTree>
    <p:extLst>
      <p:ext uri="{BB962C8B-B14F-4D97-AF65-F5344CB8AC3E}">
        <p14:creationId xmlns:p14="http://schemas.microsoft.com/office/powerpoint/2010/main" val="277030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4E15F-5C21-EA76-A298-1185ADEB2B6B}"/>
              </a:ext>
            </a:extLst>
          </p:cNvPr>
          <p:cNvPicPr>
            <a:picLocks noChangeAspect="1"/>
          </p:cNvPicPr>
          <p:nvPr/>
        </p:nvPicPr>
        <p:blipFill>
          <a:blip r:embed="rId2"/>
          <a:stretch>
            <a:fillRect/>
          </a:stretch>
        </p:blipFill>
        <p:spPr>
          <a:xfrm>
            <a:off x="1828800" y="1943100"/>
            <a:ext cx="14630400" cy="7671074"/>
          </a:xfrm>
          <a:prstGeom prst="rect">
            <a:avLst/>
          </a:prstGeom>
        </p:spPr>
      </p:pic>
      <p:sp>
        <p:nvSpPr>
          <p:cNvPr id="4" name="TextBox 3">
            <a:extLst>
              <a:ext uri="{FF2B5EF4-FFF2-40B4-BE49-F238E27FC236}">
                <a16:creationId xmlns:a16="http://schemas.microsoft.com/office/drawing/2014/main" id="{B5B8D3B8-BDC6-0478-7711-AD7306932E35}"/>
              </a:ext>
            </a:extLst>
          </p:cNvPr>
          <p:cNvSpPr txBox="1"/>
          <p:nvPr/>
        </p:nvSpPr>
        <p:spPr>
          <a:xfrm>
            <a:off x="1066800" y="760894"/>
            <a:ext cx="6781800" cy="646331"/>
          </a:xfrm>
          <a:prstGeom prst="rect">
            <a:avLst/>
          </a:prstGeom>
          <a:noFill/>
        </p:spPr>
        <p:txBody>
          <a:bodyPr wrap="square" rtlCol="0">
            <a:spAutoFit/>
          </a:bodyPr>
          <a:lstStyle/>
          <a:p>
            <a:r>
              <a:rPr lang="en-US" sz="3600" b="1" dirty="0">
                <a:solidFill>
                  <a:srgbClr val="002060"/>
                </a:solidFill>
                <a:latin typeface="Open Sans Extra Bold" panose="020B0604020202020204" charset="0"/>
                <a:ea typeface="Open Sans Extra Bold" panose="020B0604020202020204" charset="0"/>
                <a:cs typeface="Open Sans Extra Bold" panose="020B0604020202020204" charset="0"/>
              </a:rPr>
              <a:t>Data Generation :</a:t>
            </a:r>
            <a:endParaRPr lang="en-GB" sz="3600" b="1" dirty="0">
              <a:solidFill>
                <a:srgbClr val="002060"/>
              </a:solidFill>
              <a:latin typeface="Open Sans Extra Bold" panose="020B0604020202020204" charset="0"/>
              <a:ea typeface="Open Sans Extra Bold" panose="020B0604020202020204" charset="0"/>
              <a:cs typeface="Open Sans Extra Bold" panose="020B0604020202020204" charset="0"/>
            </a:endParaRPr>
          </a:p>
        </p:txBody>
      </p:sp>
    </p:spTree>
    <p:extLst>
      <p:ext uri="{BB962C8B-B14F-4D97-AF65-F5344CB8AC3E}">
        <p14:creationId xmlns:p14="http://schemas.microsoft.com/office/powerpoint/2010/main" val="24430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17BE3EF1-321E-4A56-1B9F-A9F8BA69152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D30D31A-E5F8-F981-BEB0-391073745047}"/>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6E5A87CA-6097-305A-486D-51C723A290C1}"/>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GB"/>
            </a:p>
          </p:txBody>
        </p:sp>
        <p:sp>
          <p:nvSpPr>
            <p:cNvPr id="4" name="TextBox 4">
              <a:extLst>
                <a:ext uri="{FF2B5EF4-FFF2-40B4-BE49-F238E27FC236}">
                  <a16:creationId xmlns:a16="http://schemas.microsoft.com/office/drawing/2014/main" id="{730501C4-8244-FF2D-6557-E1CC0C0E2FB3}"/>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C05C9F83-EF17-3649-8408-9F139BCB16CB}"/>
              </a:ext>
            </a:extLst>
          </p:cNvPr>
          <p:cNvSpPr txBox="1"/>
          <p:nvPr/>
        </p:nvSpPr>
        <p:spPr>
          <a:xfrm>
            <a:off x="672202" y="666526"/>
            <a:ext cx="11900797" cy="1562864"/>
          </a:xfrm>
          <a:prstGeom prst="rect">
            <a:avLst/>
          </a:prstGeom>
        </p:spPr>
        <p:txBody>
          <a:bodyPr wrap="square" lIns="0" tIns="0" rIns="0" bIns="0" rtlCol="0" anchor="t">
            <a:spAutoFit/>
          </a:bodyPr>
          <a:lstStyle/>
          <a:p>
            <a:pPr marL="0" lvl="0" indent="0" algn="l">
              <a:lnSpc>
                <a:spcPts val="6300"/>
              </a:lnSpc>
              <a:spcBef>
                <a:spcPct val="0"/>
              </a:spcBef>
            </a:pPr>
            <a:r>
              <a:rPr lang="en-US" sz="4500" b="1" u="none" strike="noStrike" dirty="0">
                <a:solidFill>
                  <a:srgbClr val="051D40"/>
                </a:solidFill>
                <a:latin typeface="Open Sans Extra Bold"/>
                <a:ea typeface="Open Sans Extra Bold"/>
                <a:cs typeface="Open Sans Extra Bold"/>
                <a:sym typeface="Open Sans Extra Bold"/>
              </a:rPr>
              <a:t>Phase 2: </a:t>
            </a:r>
            <a:r>
              <a:rPr lang="en-GB" sz="4500" b="1" u="none" strike="noStrike" dirty="0">
                <a:solidFill>
                  <a:srgbClr val="051D40"/>
                </a:solidFill>
                <a:latin typeface="Open Sans Extra Bold"/>
                <a:ea typeface="Open Sans Extra Bold"/>
                <a:cs typeface="Open Sans Extra Bold"/>
                <a:sym typeface="Open Sans Extra Bold"/>
              </a:rPr>
              <a:t>Data Warehousing and Python Programming</a:t>
            </a: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a:extLst>
              <a:ext uri="{FF2B5EF4-FFF2-40B4-BE49-F238E27FC236}">
                <a16:creationId xmlns:a16="http://schemas.microsoft.com/office/drawing/2014/main" id="{5A1BA569-986D-FC96-CF9A-503E3943B979}"/>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B83C3393-B5DB-0BA2-EB77-FF197B2DBA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GB"/>
            </a:p>
          </p:txBody>
        </p:sp>
        <p:sp>
          <p:nvSpPr>
            <p:cNvPr id="8" name="TextBox 8">
              <a:extLst>
                <a:ext uri="{FF2B5EF4-FFF2-40B4-BE49-F238E27FC236}">
                  <a16:creationId xmlns:a16="http://schemas.microsoft.com/office/drawing/2014/main" id="{F99D6FA9-5639-7DBC-6F78-7634A243ADD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9BDDEBDC-EC8A-C13D-0818-EB57A54E6902}"/>
              </a:ext>
            </a:extLst>
          </p:cNvPr>
          <p:cNvSpPr txBox="1"/>
          <p:nvPr/>
        </p:nvSpPr>
        <p:spPr>
          <a:xfrm>
            <a:off x="1096776" y="2644230"/>
            <a:ext cx="9006427" cy="1419428"/>
          </a:xfrm>
          <a:prstGeom prst="rect">
            <a:avLst/>
          </a:prstGeom>
        </p:spPr>
        <p:txBody>
          <a:bodyPr lIns="0" tIns="0" rIns="0" bIns="0" rtlCol="0" anchor="t">
            <a:spAutoFit/>
          </a:bodyPr>
          <a:lstStyle/>
          <a:p>
            <a:pPr marL="342900" lvl="0" indent="-342900" algn="l">
              <a:lnSpc>
                <a:spcPts val="2843"/>
              </a:lnSpc>
              <a:spcBef>
                <a:spcPct val="0"/>
              </a:spcBef>
              <a:buFont typeface="Courier New" panose="02070309020205020404" pitchFamily="49" charset="0"/>
              <a:buChar char="o"/>
            </a:pPr>
            <a:r>
              <a:rPr lang="en-US" sz="2400" b="1" u="none" strike="noStrike" spc="-40" dirty="0">
                <a:solidFill>
                  <a:srgbClr val="002060"/>
                </a:solidFill>
                <a:latin typeface="Poppins"/>
                <a:ea typeface="Poppins"/>
                <a:cs typeface="Poppins"/>
                <a:sym typeface="Poppins"/>
              </a:rPr>
              <a:t>Data Warehouse Implementation :</a:t>
            </a:r>
          </a:p>
          <a:p>
            <a:pPr marL="342900" lvl="0" indent="-342900" algn="l">
              <a:lnSpc>
                <a:spcPts val="2843"/>
              </a:lnSpc>
              <a:spcBef>
                <a:spcPct val="0"/>
              </a:spcBef>
              <a:buFont typeface="Courier New" panose="02070309020205020404" pitchFamily="49" charset="0"/>
              <a:buChar char="o"/>
            </a:pPr>
            <a:endParaRPr lang="en-US" sz="2400" b="1" u="none" strike="noStrike" spc="-40" dirty="0">
              <a:solidFill>
                <a:srgbClr val="002060"/>
              </a:solidFill>
              <a:latin typeface="Poppins"/>
              <a:ea typeface="Poppins"/>
              <a:cs typeface="Poppins"/>
              <a:sym typeface="Poppins"/>
            </a:endParaRPr>
          </a:p>
          <a:p>
            <a:pPr lvl="1">
              <a:lnSpc>
                <a:spcPts val="2843"/>
              </a:lnSpc>
              <a:spcBef>
                <a:spcPct val="0"/>
              </a:spcBef>
            </a:pPr>
            <a:r>
              <a:rPr lang="en-US" sz="2030" spc="-40" dirty="0">
                <a:solidFill>
                  <a:srgbClr val="051D40"/>
                </a:solidFill>
                <a:latin typeface="Poppins"/>
                <a:ea typeface="Poppins"/>
                <a:cs typeface="Poppins"/>
                <a:sym typeface="Poppins"/>
              </a:rPr>
              <a:t>1- Bust matrix</a:t>
            </a:r>
          </a:p>
          <a:p>
            <a:pPr lvl="2">
              <a:lnSpc>
                <a:spcPts val="2843"/>
              </a:lnSpc>
              <a:spcBef>
                <a:spcPct val="0"/>
              </a:spcBef>
            </a:pPr>
            <a:r>
              <a:rPr lang="en-US" sz="2030" u="none" strike="noStrike" spc="-40" dirty="0">
                <a:solidFill>
                  <a:srgbClr val="051D40"/>
                </a:solidFill>
                <a:latin typeface="Poppins"/>
                <a:ea typeface="Poppins"/>
                <a:cs typeface="Poppins"/>
                <a:sym typeface="Poppins"/>
              </a:rPr>
              <a:t>To identify business processes and turn them into Data Marts.</a:t>
            </a:r>
          </a:p>
        </p:txBody>
      </p:sp>
      <p:grpSp>
        <p:nvGrpSpPr>
          <p:cNvPr id="12" name="Group 12">
            <a:extLst>
              <a:ext uri="{FF2B5EF4-FFF2-40B4-BE49-F238E27FC236}">
                <a16:creationId xmlns:a16="http://schemas.microsoft.com/office/drawing/2014/main" id="{4C779C2A-2B84-534E-EFBF-BBA017383C9B}"/>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9A8EA33E-1A2C-8B74-79F9-39BE26D849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GB"/>
            </a:p>
          </p:txBody>
        </p:sp>
        <p:sp>
          <p:nvSpPr>
            <p:cNvPr id="14" name="TextBox 14">
              <a:extLst>
                <a:ext uri="{FF2B5EF4-FFF2-40B4-BE49-F238E27FC236}">
                  <a16:creationId xmlns:a16="http://schemas.microsoft.com/office/drawing/2014/main" id="{2CCC70C0-48C5-0833-DC68-584F9E72021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2">
            <a:extLst>
              <a:ext uri="{FF2B5EF4-FFF2-40B4-BE49-F238E27FC236}">
                <a16:creationId xmlns:a16="http://schemas.microsoft.com/office/drawing/2014/main" id="{33EE37C3-E36D-150C-9669-1B77927F6A54}"/>
              </a:ext>
            </a:extLst>
          </p:cNvPr>
          <p:cNvPicPr>
            <a:picLocks noChangeAspect="1"/>
          </p:cNvPicPr>
          <p:nvPr/>
        </p:nvPicPr>
        <p:blipFill>
          <a:blip r:embed="rId2">
            <a:duotone>
              <a:schemeClr val="accent1">
                <a:shade val="45000"/>
                <a:satMod val="135000"/>
              </a:schemeClr>
              <a:prstClr val="white"/>
            </a:duotone>
          </a:blip>
          <a:stretch>
            <a:fillRect/>
          </a:stretch>
        </p:blipFill>
        <p:spPr>
          <a:xfrm>
            <a:off x="118384" y="4678018"/>
            <a:ext cx="12869681" cy="3970682"/>
          </a:xfrm>
          <a:prstGeom prst="rect">
            <a:avLst/>
          </a:prstGeom>
        </p:spPr>
      </p:pic>
    </p:spTree>
    <p:extLst>
      <p:ext uri="{BB962C8B-B14F-4D97-AF65-F5344CB8AC3E}">
        <p14:creationId xmlns:p14="http://schemas.microsoft.com/office/powerpoint/2010/main" val="3864755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1526</TotalTime>
  <Words>1429</Words>
  <Application>Microsoft Office PowerPoint</Application>
  <PresentationFormat>Custom</PresentationFormat>
  <Paragraphs>191</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Miriam</vt:lpstr>
      <vt:lpstr>Poppins Bold</vt:lpstr>
      <vt:lpstr>Calibri</vt:lpstr>
      <vt:lpstr>Open Sans Extra Bold</vt:lpstr>
      <vt:lpstr>Poppins</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fairouz tawfik</cp:lastModifiedBy>
  <cp:revision>8</cp:revision>
  <dcterms:created xsi:type="dcterms:W3CDTF">2006-08-16T00:00:00Z</dcterms:created>
  <dcterms:modified xsi:type="dcterms:W3CDTF">2024-10-24T22:37:17Z</dcterms:modified>
  <dc:identifier>DAGUbZPj0Ro</dc:identifier>
</cp:coreProperties>
</file>